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6" r:id="rId1"/>
    <p:sldMasterId id="2147484059" r:id="rId2"/>
  </p:sldMasterIdLst>
  <p:notesMasterIdLst>
    <p:notesMasterId r:id="rId44"/>
  </p:notesMasterIdLst>
  <p:handoutMasterIdLst>
    <p:handoutMasterId r:id="rId45"/>
  </p:handoutMasterIdLst>
  <p:sldIdLst>
    <p:sldId id="2533" r:id="rId3"/>
    <p:sldId id="2627" r:id="rId4"/>
    <p:sldId id="2629" r:id="rId5"/>
    <p:sldId id="2630" r:id="rId6"/>
    <p:sldId id="2631" r:id="rId7"/>
    <p:sldId id="2632" r:id="rId8"/>
    <p:sldId id="2633" r:id="rId9"/>
    <p:sldId id="2634" r:id="rId10"/>
    <p:sldId id="2635" r:id="rId11"/>
    <p:sldId id="2636" r:id="rId12"/>
    <p:sldId id="2637" r:id="rId13"/>
    <p:sldId id="2638" r:id="rId14"/>
    <p:sldId id="2639" r:id="rId15"/>
    <p:sldId id="2640" r:id="rId16"/>
    <p:sldId id="2641" r:id="rId17"/>
    <p:sldId id="2642" r:id="rId18"/>
    <p:sldId id="2643" r:id="rId19"/>
    <p:sldId id="2644" r:id="rId20"/>
    <p:sldId id="2645" r:id="rId21"/>
    <p:sldId id="2646" r:id="rId22"/>
    <p:sldId id="2647" r:id="rId23"/>
    <p:sldId id="2648" r:id="rId24"/>
    <p:sldId id="2649" r:id="rId25"/>
    <p:sldId id="2650" r:id="rId26"/>
    <p:sldId id="2651" r:id="rId27"/>
    <p:sldId id="2652" r:id="rId28"/>
    <p:sldId id="2653" r:id="rId29"/>
    <p:sldId id="2654" r:id="rId30"/>
    <p:sldId id="2655" r:id="rId31"/>
    <p:sldId id="2656" r:id="rId32"/>
    <p:sldId id="2657" r:id="rId33"/>
    <p:sldId id="2658" r:id="rId34"/>
    <p:sldId id="2659" r:id="rId35"/>
    <p:sldId id="2660" r:id="rId36"/>
    <p:sldId id="2661" r:id="rId37"/>
    <p:sldId id="2662" r:id="rId38"/>
    <p:sldId id="2663" r:id="rId39"/>
    <p:sldId id="2664" r:id="rId40"/>
    <p:sldId id="2665" r:id="rId41"/>
    <p:sldId id="2666" r:id="rId42"/>
    <p:sldId id="2541" r:id="rId43"/>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767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519B"/>
    <a:srgbClr val="0F6485"/>
    <a:srgbClr val="158AFF"/>
    <a:srgbClr val="30CFD0"/>
    <a:srgbClr val="004F9E"/>
    <a:srgbClr val="000000"/>
    <a:srgbClr val="1D0867"/>
    <a:srgbClr val="002A54"/>
    <a:srgbClr val="003870"/>
    <a:srgbClr val="5ACD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3296810-A885-4BE3-A3E7-6D5BEEA58F35}" styleName="Közepesen sötét stílus 2 – 6.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4" autoAdjust="0"/>
    <p:restoredTop sz="95556" autoAdjust="0"/>
  </p:normalViewPr>
  <p:slideViewPr>
    <p:cSldViewPr snapToGrid="0" snapToObjects="1">
      <p:cViewPr varScale="1">
        <p:scale>
          <a:sx n="35" d="100"/>
          <a:sy n="35" d="100"/>
        </p:scale>
        <p:origin x="876" y="96"/>
      </p:cViewPr>
      <p:guideLst>
        <p:guide orient="horz" pos="4320"/>
        <p:guide pos="7678"/>
      </p:guideLst>
    </p:cSldViewPr>
  </p:slideViewPr>
  <p:outlineViewPr>
    <p:cViewPr>
      <p:scale>
        <a:sx n="33" d="100"/>
        <a:sy n="33" d="100"/>
      </p:scale>
      <p:origin x="0" y="0"/>
    </p:cViewPr>
  </p:outlineViewPr>
  <p:notesTextViewPr>
    <p:cViewPr>
      <p:scale>
        <a:sx n="3" d="2"/>
        <a:sy n="3" d="2"/>
      </p:scale>
      <p:origin x="0" y="0"/>
    </p:cViewPr>
  </p:notesTextViewPr>
  <p:sorterViewPr>
    <p:cViewPr>
      <p:scale>
        <a:sx n="49" d="100"/>
        <a:sy n="49" d="100"/>
      </p:scale>
      <p:origin x="0" y="0"/>
    </p:cViewPr>
  </p:sorterViewPr>
  <p:notesViewPr>
    <p:cSldViewPr snapToGrid="0" snapToObjects="1" showGuides="1">
      <p:cViewPr varScale="1">
        <p:scale>
          <a:sx n="84" d="100"/>
          <a:sy n="84" d="100"/>
        </p:scale>
        <p:origin x="382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a:extLst>
              <a:ext uri="{FF2B5EF4-FFF2-40B4-BE49-F238E27FC236}">
                <a16:creationId xmlns:a16="http://schemas.microsoft.com/office/drawing/2014/main" xmlns="" id="{AA0D337E-4F0D-4D7D-8AB0-39646385AC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a:extLst>
              <a:ext uri="{FF2B5EF4-FFF2-40B4-BE49-F238E27FC236}">
                <a16:creationId xmlns:a16="http://schemas.microsoft.com/office/drawing/2014/main" xmlns="" id="{AE1FAE46-F9FC-4290-A18B-B98FF65DBBD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E0F294-F559-4980-9152-9E38A9259EEE}" type="datetimeFigureOut">
              <a:rPr lang="pt-PT" smtClean="0"/>
              <a:pPr/>
              <a:t>07/06/2021</a:t>
            </a:fld>
            <a:endParaRPr lang="pt-PT"/>
          </a:p>
        </p:txBody>
      </p:sp>
      <p:sp>
        <p:nvSpPr>
          <p:cNvPr id="4" name="Marcador de Posição do Rodapé 3">
            <a:extLst>
              <a:ext uri="{FF2B5EF4-FFF2-40B4-BE49-F238E27FC236}">
                <a16:creationId xmlns:a16="http://schemas.microsoft.com/office/drawing/2014/main" xmlns="" id="{7FEFC38D-9829-4098-955D-EAE9C0D5710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pt-PT"/>
              <a:t>1</a:t>
            </a:r>
          </a:p>
        </p:txBody>
      </p:sp>
      <p:sp>
        <p:nvSpPr>
          <p:cNvPr id="5" name="Marcador de Posição do Número do Diapositivo 4">
            <a:extLst>
              <a:ext uri="{FF2B5EF4-FFF2-40B4-BE49-F238E27FC236}">
                <a16:creationId xmlns:a16="http://schemas.microsoft.com/office/drawing/2014/main" xmlns="" id="{87B5D09D-32F4-4DF0-A3DB-79F99C4A820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F89247B-61A6-412C-A185-9B672A4CD70D}" type="slidenum">
              <a:rPr lang="pt-PT" smtClean="0"/>
              <a:pPr/>
              <a:t>‹Nº›</a:t>
            </a:fld>
            <a:endParaRPr lang="pt-PT"/>
          </a:p>
        </p:txBody>
      </p:sp>
    </p:spTree>
    <p:extLst>
      <p:ext uri="{BB962C8B-B14F-4D97-AF65-F5344CB8AC3E}">
        <p14:creationId xmlns:p14="http://schemas.microsoft.com/office/powerpoint/2010/main" val="312379382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Source Sans Pro Light"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Source Sans Pro Light" charset="0"/>
              </a:defRPr>
            </a:lvl1pPr>
          </a:lstStyle>
          <a:p>
            <a:fld id="{EFC10EE1-B198-C942-8235-326C972CBB30}" type="datetimeFigureOut">
              <a:rPr lang="en-US" smtClean="0"/>
              <a:pPr/>
              <a:t>6/7/2021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Source Sans Pro Light" charset="0"/>
              </a:defRPr>
            </a:lvl1pPr>
          </a:lstStyle>
          <a:p>
            <a:r>
              <a:rPr lang="en-US"/>
              <a:t>1</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Source Sans Pro Light" charset="0"/>
              </a:defRPr>
            </a:lvl1pPr>
          </a:lstStyle>
          <a:p>
            <a:fld id="{006BE02D-20C0-F840-AFAC-BEA99C74FDC2}" type="slidenum">
              <a:rPr lang="en-US" smtClean="0"/>
              <a:pPr/>
              <a:t>‹Nº›</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hf hdr="0" dt="0"/>
  <p:notesStyle>
    <a:lvl1pPr marL="0" algn="l" defTabSz="914217" rtl="0" eaLnBrk="1" latinLnBrk="0" hangingPunct="1">
      <a:defRPr sz="2400" b="0" i="0" kern="1200">
        <a:solidFill>
          <a:schemeClr val="tx1"/>
        </a:solidFill>
        <a:latin typeface="Source Sans Pro Light" charset="0"/>
        <a:ea typeface="+mn-ea"/>
        <a:cs typeface="+mn-cs"/>
      </a:defRPr>
    </a:lvl1pPr>
    <a:lvl2pPr marL="914217" algn="l" defTabSz="914217" rtl="0" eaLnBrk="1" latinLnBrk="0" hangingPunct="1">
      <a:defRPr sz="2400" b="0" i="0" kern="1200">
        <a:solidFill>
          <a:schemeClr val="tx1"/>
        </a:solidFill>
        <a:latin typeface="Source Sans Pro Light" charset="0"/>
        <a:ea typeface="+mn-ea"/>
        <a:cs typeface="+mn-cs"/>
      </a:defRPr>
    </a:lvl2pPr>
    <a:lvl3pPr marL="1828434" algn="l" defTabSz="914217" rtl="0" eaLnBrk="1" latinLnBrk="0" hangingPunct="1">
      <a:defRPr sz="2400" b="0" i="0" kern="1200">
        <a:solidFill>
          <a:schemeClr val="tx1"/>
        </a:solidFill>
        <a:latin typeface="Source Sans Pro Light" charset="0"/>
        <a:ea typeface="+mn-ea"/>
        <a:cs typeface="+mn-cs"/>
      </a:defRPr>
    </a:lvl3pPr>
    <a:lvl4pPr marL="2742651" algn="l" defTabSz="914217" rtl="0" eaLnBrk="1" latinLnBrk="0" hangingPunct="1">
      <a:defRPr sz="2400" b="0" i="0" kern="1200">
        <a:solidFill>
          <a:schemeClr val="tx1"/>
        </a:solidFill>
        <a:latin typeface="Source Sans Pro Light" charset="0"/>
        <a:ea typeface="+mn-ea"/>
        <a:cs typeface="+mn-cs"/>
      </a:defRPr>
    </a:lvl4pPr>
    <a:lvl5pPr marL="3656868" algn="l" defTabSz="914217" rtl="0" eaLnBrk="1" latinLnBrk="0" hangingPunct="1">
      <a:defRPr sz="2400" b="0" i="0" kern="1200">
        <a:solidFill>
          <a:schemeClr val="tx1"/>
        </a:solidFill>
        <a:latin typeface="Source Sans Pro Light"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Rodapé 3"/>
          <p:cNvSpPr>
            <a:spLocks noGrp="1"/>
          </p:cNvSpPr>
          <p:nvPr>
            <p:ph type="ftr" sz="quarter" idx="4"/>
          </p:nvPr>
        </p:nvSpPr>
        <p:spPr/>
        <p:txBody>
          <a:bodyPr/>
          <a:lstStyle/>
          <a:p>
            <a:r>
              <a:rPr lang="en-US"/>
              <a:t>1</a:t>
            </a:r>
            <a:endParaRPr lang="en-US" dirty="0"/>
          </a:p>
        </p:txBody>
      </p:sp>
      <p:sp>
        <p:nvSpPr>
          <p:cNvPr id="5" name="Marcador de Posição do Número do Diapositivo 4"/>
          <p:cNvSpPr>
            <a:spLocks noGrp="1"/>
          </p:cNvSpPr>
          <p:nvPr>
            <p:ph type="sldNum" sz="quarter" idx="5"/>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2501737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iakép helye 1"/>
          <p:cNvSpPr>
            <a:spLocks noGrp="1" noRot="1" noChangeAspect="1" noTextEdit="1"/>
          </p:cNvSpPr>
          <p:nvPr>
            <p:ph type="sldImg"/>
          </p:nvPr>
        </p:nvSpPr>
        <p:spPr>
          <a:ln/>
        </p:spPr>
      </p:sp>
      <p:sp>
        <p:nvSpPr>
          <p:cNvPr id="50179" name="Jegyzetek helye 2"/>
          <p:cNvSpPr>
            <a:spLocks noGrp="1"/>
          </p:cNvSpPr>
          <p:nvPr>
            <p:ph type="body" idx="1"/>
          </p:nvPr>
        </p:nvSpPr>
        <p:spPr>
          <a:noFill/>
          <a:ln/>
        </p:spPr>
        <p:txBody>
          <a:bodyPr/>
          <a:lstStyle/>
          <a:p>
            <a:endParaRPr lang="en-US">
              <a:cs typeface="Arial" charset="0"/>
            </a:endParaRPr>
          </a:p>
        </p:txBody>
      </p:sp>
      <p:sp>
        <p:nvSpPr>
          <p:cNvPr id="4" name="Élőláb helye 3"/>
          <p:cNvSpPr>
            <a:spLocks noGrp="1"/>
          </p:cNvSpPr>
          <p:nvPr>
            <p:ph type="ftr" sz="quarter" idx="4"/>
          </p:nvPr>
        </p:nvSpPr>
        <p:spPr/>
        <p:txBody>
          <a:bodyPr/>
          <a:lstStyle/>
          <a:p>
            <a:pPr>
              <a:defRPr/>
            </a:pPr>
            <a:r>
              <a:rPr lang="en-US"/>
              <a:t>The business concept map&amp;PMR © Vecsenyi, 2015.</a:t>
            </a:r>
            <a:endParaRPr lang="en-US" dirty="0"/>
          </a:p>
        </p:txBody>
      </p:sp>
      <p:sp>
        <p:nvSpPr>
          <p:cNvPr id="5" name="Dia számának helye 4"/>
          <p:cNvSpPr>
            <a:spLocks noGrp="1"/>
          </p:cNvSpPr>
          <p:nvPr>
            <p:ph type="sldNum" sz="quarter" idx="5"/>
          </p:nvPr>
        </p:nvSpPr>
        <p:spPr/>
        <p:txBody>
          <a:bodyPr/>
          <a:lstStyle/>
          <a:p>
            <a:pPr>
              <a:defRPr/>
            </a:pPr>
            <a:fld id="{5E4728B2-4FB3-4A9A-A88A-FE18B7EC5E94}" type="slidenum">
              <a:rPr lang="en-US" smtClean="0"/>
              <a:pPr>
                <a:defRPr/>
              </a:pPr>
              <a:t>4</a:t>
            </a:fld>
            <a:endParaRPr lang="en-US" dirty="0"/>
          </a:p>
        </p:txBody>
      </p:sp>
    </p:spTree>
    <p:extLst>
      <p:ext uri="{BB962C8B-B14F-4D97-AF65-F5344CB8AC3E}">
        <p14:creationId xmlns:p14="http://schemas.microsoft.com/office/powerpoint/2010/main" val="3538327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5"/>
          <p:cNvSpPr>
            <a:spLocks noGrp="1" noChangeArrowheads="1"/>
          </p:cNvSpPr>
          <p:nvPr>
            <p:ph type="sldNum" sz="quarter" idx="4294967295"/>
          </p:nvPr>
        </p:nvSpPr>
        <p:spPr bwMode="auto">
          <a:xfrm>
            <a:off x="3884613" y="8684926"/>
            <a:ext cx="2971800"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fld id="{D5DF064E-3361-4A25-A591-D3FE76191623}" type="slidenum">
              <a:rPr lang="en-US" altLang="en-US" sz="1000"/>
              <a:pPr/>
              <a:t>16</a:t>
            </a:fld>
            <a:endParaRPr lang="en-US" altLang="en-US" sz="1000"/>
          </a:p>
        </p:txBody>
      </p:sp>
      <p:sp>
        <p:nvSpPr>
          <p:cNvPr id="185347" name="Rectangle 2"/>
          <p:cNvSpPr>
            <a:spLocks noGrp="1" noRot="1" noChangeAspect="1" noChangeArrowheads="1" noTextEdit="1"/>
          </p:cNvSpPr>
          <p:nvPr>
            <p:ph type="sldImg"/>
          </p:nvPr>
        </p:nvSpPr>
        <p:spPr>
          <a:ln cap="flat"/>
        </p:spPr>
      </p:sp>
      <p:sp>
        <p:nvSpPr>
          <p:cNvPr id="185348" name="Rectangle 3"/>
          <p:cNvSpPr>
            <a:spLocks noGrp="1" noChangeArrowheads="1"/>
          </p:cNvSpPr>
          <p:nvPr>
            <p:ph type="body" idx="1"/>
          </p:nvPr>
        </p:nvSpPr>
        <p:spPr>
          <a:xfrm>
            <a:off x="914400" y="4342464"/>
            <a:ext cx="5029200" cy="411604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56" tIns="38977" rIns="77956" bIns="38977"/>
          <a:lstStyle/>
          <a:p>
            <a:pPr>
              <a:spcBef>
                <a:spcPct val="0"/>
              </a:spcBef>
            </a:pPr>
            <a:endParaRPr lang="en-US" altLang="en-US" sz="2400"/>
          </a:p>
        </p:txBody>
      </p:sp>
    </p:spTree>
    <p:extLst>
      <p:ext uri="{BB962C8B-B14F-4D97-AF65-F5344CB8AC3E}">
        <p14:creationId xmlns:p14="http://schemas.microsoft.com/office/powerpoint/2010/main" val="3209279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6"/>
          <p:cNvSpPr>
            <a:spLocks noGrp="1" noChangeArrowheads="1"/>
          </p:cNvSpPr>
          <p:nvPr>
            <p:ph type="ftr" sz="quarter" idx="4294967295"/>
          </p:nvPr>
        </p:nvSpPr>
        <p:spPr bwMode="auto">
          <a:xfrm>
            <a:off x="0" y="8684926"/>
            <a:ext cx="2971800"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itchFamily="18" charset="0"/>
              </a:defRPr>
            </a:lvl1pPr>
            <a:lvl2pPr marL="742950" indent="-285750" defTabSz="920750">
              <a:defRPr sz="2400">
                <a:solidFill>
                  <a:schemeClr val="tx1"/>
                </a:solidFill>
                <a:latin typeface="Times New Roman" pitchFamily="18" charset="0"/>
              </a:defRPr>
            </a:lvl2pPr>
            <a:lvl3pPr marL="1143000" indent="-228600" defTabSz="920750">
              <a:defRPr sz="2400">
                <a:solidFill>
                  <a:schemeClr val="tx1"/>
                </a:solidFill>
                <a:latin typeface="Times New Roman" pitchFamily="18" charset="0"/>
              </a:defRPr>
            </a:lvl3pPr>
            <a:lvl4pPr marL="1600200" indent="-228600" defTabSz="920750">
              <a:defRPr sz="2400">
                <a:solidFill>
                  <a:schemeClr val="tx1"/>
                </a:solidFill>
                <a:latin typeface="Times New Roman" pitchFamily="18" charset="0"/>
              </a:defRPr>
            </a:lvl4pPr>
            <a:lvl5pPr marL="2057400" indent="-228600" defTabSz="920750">
              <a:defRPr sz="2400">
                <a:solidFill>
                  <a:schemeClr val="tx1"/>
                </a:solidFill>
                <a:latin typeface="Times New Roman" pitchFamily="18" charset="0"/>
              </a:defRPr>
            </a:lvl5pPr>
            <a:lvl6pPr marL="2514600" indent="-228600" defTabSz="920750" eaLnBrk="0" fontAlgn="base" hangingPunct="0">
              <a:spcBef>
                <a:spcPct val="0"/>
              </a:spcBef>
              <a:spcAft>
                <a:spcPct val="0"/>
              </a:spcAft>
              <a:defRPr sz="2400">
                <a:solidFill>
                  <a:schemeClr val="tx1"/>
                </a:solidFill>
                <a:latin typeface="Times New Roman" pitchFamily="18" charset="0"/>
              </a:defRPr>
            </a:lvl6pPr>
            <a:lvl7pPr marL="2971800" indent="-228600" defTabSz="920750" eaLnBrk="0" fontAlgn="base" hangingPunct="0">
              <a:spcBef>
                <a:spcPct val="0"/>
              </a:spcBef>
              <a:spcAft>
                <a:spcPct val="0"/>
              </a:spcAft>
              <a:defRPr sz="2400">
                <a:solidFill>
                  <a:schemeClr val="tx1"/>
                </a:solidFill>
                <a:latin typeface="Times New Roman" pitchFamily="18" charset="0"/>
              </a:defRPr>
            </a:lvl7pPr>
            <a:lvl8pPr marL="3429000" indent="-228600" defTabSz="920750" eaLnBrk="0" fontAlgn="base" hangingPunct="0">
              <a:spcBef>
                <a:spcPct val="0"/>
              </a:spcBef>
              <a:spcAft>
                <a:spcPct val="0"/>
              </a:spcAft>
              <a:defRPr sz="2400">
                <a:solidFill>
                  <a:schemeClr val="tx1"/>
                </a:solidFill>
                <a:latin typeface="Times New Roman" pitchFamily="18" charset="0"/>
              </a:defRPr>
            </a:lvl8pPr>
            <a:lvl9pPr marL="3886200" indent="-228600" defTabSz="92075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latin typeface="Arial" pitchFamily="34" charset="0"/>
              </a:rPr>
              <a:t>The business concept map&amp;PMR © Vecsenyi, 2015.</a:t>
            </a:r>
          </a:p>
        </p:txBody>
      </p:sp>
      <p:sp>
        <p:nvSpPr>
          <p:cNvPr id="186371" name="Rectangle 7"/>
          <p:cNvSpPr>
            <a:spLocks noGrp="1" noChangeArrowheads="1"/>
          </p:cNvSpPr>
          <p:nvPr>
            <p:ph type="sldNum" sz="quarter" idx="4294967295"/>
          </p:nvPr>
        </p:nvSpPr>
        <p:spPr bwMode="auto">
          <a:xfrm>
            <a:off x="3884613" y="8684926"/>
            <a:ext cx="2971800"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itchFamily="18" charset="0"/>
              </a:defRPr>
            </a:lvl1pPr>
            <a:lvl2pPr marL="742950" indent="-285750" defTabSz="920750">
              <a:defRPr sz="2400">
                <a:solidFill>
                  <a:schemeClr val="tx1"/>
                </a:solidFill>
                <a:latin typeface="Times New Roman" pitchFamily="18" charset="0"/>
              </a:defRPr>
            </a:lvl2pPr>
            <a:lvl3pPr marL="1143000" indent="-228600" defTabSz="920750">
              <a:defRPr sz="2400">
                <a:solidFill>
                  <a:schemeClr val="tx1"/>
                </a:solidFill>
                <a:latin typeface="Times New Roman" pitchFamily="18" charset="0"/>
              </a:defRPr>
            </a:lvl3pPr>
            <a:lvl4pPr marL="1600200" indent="-228600" defTabSz="920750">
              <a:defRPr sz="2400">
                <a:solidFill>
                  <a:schemeClr val="tx1"/>
                </a:solidFill>
                <a:latin typeface="Times New Roman" pitchFamily="18" charset="0"/>
              </a:defRPr>
            </a:lvl4pPr>
            <a:lvl5pPr marL="2057400" indent="-228600" defTabSz="920750">
              <a:defRPr sz="2400">
                <a:solidFill>
                  <a:schemeClr val="tx1"/>
                </a:solidFill>
                <a:latin typeface="Times New Roman" pitchFamily="18" charset="0"/>
              </a:defRPr>
            </a:lvl5pPr>
            <a:lvl6pPr marL="2514600" indent="-228600" defTabSz="920750" eaLnBrk="0" fontAlgn="base" hangingPunct="0">
              <a:spcBef>
                <a:spcPct val="0"/>
              </a:spcBef>
              <a:spcAft>
                <a:spcPct val="0"/>
              </a:spcAft>
              <a:defRPr sz="2400">
                <a:solidFill>
                  <a:schemeClr val="tx1"/>
                </a:solidFill>
                <a:latin typeface="Times New Roman" pitchFamily="18" charset="0"/>
              </a:defRPr>
            </a:lvl6pPr>
            <a:lvl7pPr marL="2971800" indent="-228600" defTabSz="920750" eaLnBrk="0" fontAlgn="base" hangingPunct="0">
              <a:spcBef>
                <a:spcPct val="0"/>
              </a:spcBef>
              <a:spcAft>
                <a:spcPct val="0"/>
              </a:spcAft>
              <a:defRPr sz="2400">
                <a:solidFill>
                  <a:schemeClr val="tx1"/>
                </a:solidFill>
                <a:latin typeface="Times New Roman" pitchFamily="18" charset="0"/>
              </a:defRPr>
            </a:lvl7pPr>
            <a:lvl8pPr marL="3429000" indent="-228600" defTabSz="920750" eaLnBrk="0" fontAlgn="base" hangingPunct="0">
              <a:spcBef>
                <a:spcPct val="0"/>
              </a:spcBef>
              <a:spcAft>
                <a:spcPct val="0"/>
              </a:spcAft>
              <a:defRPr sz="2400">
                <a:solidFill>
                  <a:schemeClr val="tx1"/>
                </a:solidFill>
                <a:latin typeface="Times New Roman" pitchFamily="18" charset="0"/>
              </a:defRPr>
            </a:lvl8pPr>
            <a:lvl9pPr marL="3886200" indent="-228600" defTabSz="920750" eaLnBrk="0" fontAlgn="base" hangingPunct="0">
              <a:spcBef>
                <a:spcPct val="0"/>
              </a:spcBef>
              <a:spcAft>
                <a:spcPct val="0"/>
              </a:spcAft>
              <a:defRPr sz="2400">
                <a:solidFill>
                  <a:schemeClr val="tx1"/>
                </a:solidFill>
                <a:latin typeface="Times New Roman" pitchFamily="18" charset="0"/>
              </a:defRPr>
            </a:lvl9pPr>
          </a:lstStyle>
          <a:p>
            <a:pPr eaLnBrk="1" hangingPunct="1"/>
            <a:fld id="{89790299-433B-4079-935B-4FA66659749C}" type="slidenum">
              <a:rPr lang="en-US" altLang="en-US">
                <a:latin typeface="Arial" pitchFamily="34" charset="0"/>
              </a:rPr>
              <a:pPr eaLnBrk="1" hangingPunct="1"/>
              <a:t>23</a:t>
            </a:fld>
            <a:endParaRPr lang="en-US" altLang="en-US">
              <a:latin typeface="Arial" pitchFamily="34" charset="0"/>
            </a:endParaRPr>
          </a:p>
        </p:txBody>
      </p:sp>
      <p:sp>
        <p:nvSpPr>
          <p:cNvPr id="186372" name="Rectangle 2"/>
          <p:cNvSpPr>
            <a:spLocks noGrp="1" noRot="1" noChangeAspect="1" noChangeArrowheads="1" noTextEdit="1"/>
          </p:cNvSpPr>
          <p:nvPr>
            <p:ph type="sldImg"/>
          </p:nvPr>
        </p:nvSpPr>
        <p:spPr>
          <a:ln/>
        </p:spPr>
      </p:sp>
      <p:sp>
        <p:nvSpPr>
          <p:cNvPr id="18637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955381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Élőfej helye 3"/>
          <p:cNvSpPr>
            <a:spLocks noGrp="1"/>
          </p:cNvSpPr>
          <p:nvPr>
            <p:ph type="hdr" sz="quarter" idx="10"/>
          </p:nvPr>
        </p:nvSpPr>
        <p:spPr/>
        <p:txBody>
          <a:bodyPr/>
          <a:lstStyle/>
          <a:p>
            <a:pPr>
              <a:defRPr/>
            </a:pPr>
            <a:r>
              <a:rPr lang="hu-HU"/>
              <a:t>CEMS CUB Entrepreneurship Course</a:t>
            </a:r>
          </a:p>
        </p:txBody>
      </p:sp>
      <p:sp>
        <p:nvSpPr>
          <p:cNvPr id="5" name="Dátum helye 4"/>
          <p:cNvSpPr>
            <a:spLocks noGrp="1"/>
          </p:cNvSpPr>
          <p:nvPr>
            <p:ph type="dt" idx="11"/>
          </p:nvPr>
        </p:nvSpPr>
        <p:spPr/>
        <p:txBody>
          <a:bodyPr/>
          <a:lstStyle/>
          <a:p>
            <a:pPr>
              <a:defRPr/>
            </a:pPr>
            <a:r>
              <a:rPr lang="en-US"/>
              <a:t>2015</a:t>
            </a:r>
            <a:endParaRPr lang="hu-HU"/>
          </a:p>
        </p:txBody>
      </p:sp>
      <p:sp>
        <p:nvSpPr>
          <p:cNvPr id="6" name="Élőláb helye 5"/>
          <p:cNvSpPr>
            <a:spLocks noGrp="1"/>
          </p:cNvSpPr>
          <p:nvPr>
            <p:ph type="ftr" sz="quarter" idx="12"/>
          </p:nvPr>
        </p:nvSpPr>
        <p:spPr/>
        <p:txBody>
          <a:bodyPr/>
          <a:lstStyle/>
          <a:p>
            <a:pPr>
              <a:defRPr/>
            </a:pPr>
            <a:r>
              <a:rPr lang="en-US"/>
              <a:t>The business concept map&amp;PMR © Vecsenyi, 2015.</a:t>
            </a:r>
            <a:endParaRPr lang="hu-HU"/>
          </a:p>
        </p:txBody>
      </p:sp>
      <p:sp>
        <p:nvSpPr>
          <p:cNvPr id="7" name="Dia számának helye 6"/>
          <p:cNvSpPr>
            <a:spLocks noGrp="1"/>
          </p:cNvSpPr>
          <p:nvPr>
            <p:ph type="sldNum" sz="quarter" idx="13"/>
          </p:nvPr>
        </p:nvSpPr>
        <p:spPr/>
        <p:txBody>
          <a:bodyPr/>
          <a:lstStyle/>
          <a:p>
            <a:pPr>
              <a:defRPr/>
            </a:pPr>
            <a:fld id="{8B1B23A1-22DF-476B-977D-8F05ADC010B4}" type="slidenum">
              <a:rPr lang="hu-HU" smtClean="0"/>
              <a:pPr>
                <a:defRPr/>
              </a:pPr>
              <a:t>28</a:t>
            </a:fld>
            <a:endParaRPr lang="hu-HU"/>
          </a:p>
        </p:txBody>
      </p:sp>
    </p:spTree>
    <p:extLst>
      <p:ext uri="{BB962C8B-B14F-4D97-AF65-F5344CB8AC3E}">
        <p14:creationId xmlns:p14="http://schemas.microsoft.com/office/powerpoint/2010/main" val="4094093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Rodapé 3"/>
          <p:cNvSpPr>
            <a:spLocks noGrp="1"/>
          </p:cNvSpPr>
          <p:nvPr>
            <p:ph type="ftr" sz="quarter" idx="4"/>
          </p:nvPr>
        </p:nvSpPr>
        <p:spPr/>
        <p:txBody>
          <a:bodyPr/>
          <a:lstStyle/>
          <a:p>
            <a:r>
              <a:rPr lang="en-US"/>
              <a:t>1</a:t>
            </a:r>
            <a:endParaRPr lang="en-US" dirty="0"/>
          </a:p>
        </p:txBody>
      </p:sp>
      <p:sp>
        <p:nvSpPr>
          <p:cNvPr id="5" name="Marcador de Posição do Número do Diapositivo 4"/>
          <p:cNvSpPr>
            <a:spLocks noGrp="1"/>
          </p:cNvSpPr>
          <p:nvPr>
            <p:ph type="sldNum" sz="quarter" idx="5"/>
          </p:nvPr>
        </p:nvSpPr>
        <p:spPr/>
        <p:txBody>
          <a:bodyPr/>
          <a:lstStyle/>
          <a:p>
            <a:fld id="{006BE02D-20C0-F840-AFAC-BEA99C74FDC2}" type="slidenum">
              <a:rPr lang="en-US" smtClean="0"/>
              <a:pPr/>
              <a:t>41</a:t>
            </a:fld>
            <a:endParaRPr lang="en-US" dirty="0"/>
          </a:p>
        </p:txBody>
      </p:sp>
    </p:spTree>
    <p:extLst>
      <p:ext uri="{BB962C8B-B14F-4D97-AF65-F5344CB8AC3E}">
        <p14:creationId xmlns:p14="http://schemas.microsoft.com/office/powerpoint/2010/main" val="24073941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A2A1C983-5EA2-4430-924A-294C3181C9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859331"/>
            <a:ext cx="24377650" cy="12917240"/>
          </a:xfrm>
          <a:prstGeom prst="rect">
            <a:avLst/>
          </a:prstGeom>
        </p:spPr>
      </p:pic>
      <p:pic>
        <p:nvPicPr>
          <p:cNvPr id="3" name="Imagem 2">
            <a:extLst>
              <a:ext uri="{FF2B5EF4-FFF2-40B4-BE49-F238E27FC236}">
                <a16:creationId xmlns:a16="http://schemas.microsoft.com/office/drawing/2014/main" xmlns="" id="{ADD94DD0-AE0D-4F8B-B56A-F1A806755DF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703" t="11962" b="15772"/>
          <a:stretch/>
        </p:blipFill>
        <p:spPr>
          <a:xfrm>
            <a:off x="9240252" y="501031"/>
            <a:ext cx="10215093" cy="4957721"/>
          </a:xfrm>
          <a:prstGeom prst="rect">
            <a:avLst/>
          </a:prstGeom>
        </p:spPr>
      </p:pic>
      <p:pic>
        <p:nvPicPr>
          <p:cNvPr id="4" name="Kép 79">
            <a:extLst>
              <a:ext uri="{FF2B5EF4-FFF2-40B4-BE49-F238E27FC236}">
                <a16:creationId xmlns:a16="http://schemas.microsoft.com/office/drawing/2014/main" xmlns="" id="{61309A0B-D818-44B5-B884-7A2CCE125B23}"/>
              </a:ext>
            </a:extLst>
          </p:cNvPr>
          <p:cNvPicPr/>
          <p:nvPr userDrawn="1"/>
        </p:nvPicPr>
        <p:blipFill>
          <a:blip r:embed="rId4" cstate="email">
            <a:extLst>
              <a:ext uri="{28A0092B-C50C-407E-A947-70E740481C1C}">
                <a14:useLocalDpi xmlns:a14="http://schemas.microsoft.com/office/drawing/2010/main" val="0"/>
              </a:ext>
            </a:extLst>
          </a:blip>
          <a:stretch>
            <a:fillRect/>
          </a:stretch>
        </p:blipFill>
        <p:spPr>
          <a:xfrm>
            <a:off x="9028487" y="12690871"/>
            <a:ext cx="1142931" cy="762620"/>
          </a:xfrm>
          <a:prstGeom prst="rect">
            <a:avLst/>
          </a:prstGeom>
        </p:spPr>
      </p:pic>
      <p:sp>
        <p:nvSpPr>
          <p:cNvPr id="5" name="Caixa de texto 120">
            <a:extLst>
              <a:ext uri="{FF2B5EF4-FFF2-40B4-BE49-F238E27FC236}">
                <a16:creationId xmlns:a16="http://schemas.microsoft.com/office/drawing/2014/main" xmlns="" id="{B8F4D66B-1442-411F-A860-C0079A083A21}"/>
              </a:ext>
            </a:extLst>
          </p:cNvPr>
          <p:cNvSpPr txBox="1"/>
          <p:nvPr userDrawn="1"/>
        </p:nvSpPr>
        <p:spPr>
          <a:xfrm>
            <a:off x="10301700" y="12726884"/>
            <a:ext cx="12181781" cy="69059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sz="1600" dirty="0">
                <a:solidFill>
                  <a:srgbClr val="000000"/>
                </a:solidFill>
              </a:rPr>
              <a:t>This project has received funding from the European Union’s Erasmus+ programme under the registration number 2018-1-HU01-KA203-047766. This document reflects only the author’s view and the Commission is not responsible for any use that may be made of the information it contains.</a:t>
            </a:r>
            <a:endParaRPr lang="pt-PT" sz="1600" dirty="0">
              <a:solidFill>
                <a:srgbClr val="000000"/>
              </a:solidFill>
            </a:endParaRPr>
          </a:p>
        </p:txBody>
      </p:sp>
    </p:spTree>
    <p:extLst>
      <p:ext uri="{BB962C8B-B14F-4D97-AF65-F5344CB8AC3E}">
        <p14:creationId xmlns:p14="http://schemas.microsoft.com/office/powerpoint/2010/main" val="47093305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endParaRPr lang="en-US"/>
          </a:p>
        </p:txBody>
      </p:sp>
      <p:sp>
        <p:nvSpPr>
          <p:cNvPr id="3" name="Tartalom helye 2"/>
          <p:cNvSpPr>
            <a:spLocks noGrp="1"/>
          </p:cNvSpPr>
          <p:nvPr>
            <p:ph sz="half" idx="1"/>
          </p:nvPr>
        </p:nvSpPr>
        <p:spPr>
          <a:xfrm>
            <a:off x="2031471" y="2590800"/>
            <a:ext cx="10157354" cy="8229600"/>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Tartalom helye 3"/>
          <p:cNvSpPr>
            <a:spLocks noGrp="1"/>
          </p:cNvSpPr>
          <p:nvPr>
            <p:ph sz="half" idx="2"/>
          </p:nvPr>
        </p:nvSpPr>
        <p:spPr>
          <a:xfrm>
            <a:off x="12595119" y="2590800"/>
            <a:ext cx="10157354" cy="8229600"/>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hu-HU" dirty="0"/>
          </a:p>
        </p:txBody>
      </p:sp>
      <p:sp>
        <p:nvSpPr>
          <p:cNvPr id="8" name="Rectangle 15">
            <a:extLst>
              <a:ext uri="{FF2B5EF4-FFF2-40B4-BE49-F238E27FC236}">
                <a16:creationId xmlns:a16="http://schemas.microsoft.com/office/drawing/2014/main" xmlns="" id="{D602CB3A-B6AD-40BE-B688-FE7116FDC6EF}"/>
              </a:ext>
            </a:extLst>
          </p:cNvPr>
          <p:cNvSpPr/>
          <p:nvPr userDrawn="1"/>
        </p:nvSpPr>
        <p:spPr>
          <a:xfrm>
            <a:off x="22077640" y="12410585"/>
            <a:ext cx="782782" cy="830919"/>
          </a:xfrm>
          <a:prstGeom prst="rect">
            <a:avLst/>
          </a:prstGeom>
          <a:solidFill>
            <a:srgbClr val="ED519B"/>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srgbClr val="169CBC"/>
              </a:solidFill>
            </a:endParaRPr>
          </a:p>
        </p:txBody>
      </p:sp>
      <p:sp>
        <p:nvSpPr>
          <p:cNvPr id="9" name="TextBox 11">
            <a:extLst>
              <a:ext uri="{FF2B5EF4-FFF2-40B4-BE49-F238E27FC236}">
                <a16:creationId xmlns:a16="http://schemas.microsoft.com/office/drawing/2014/main" xmlns="" id="{E2A38B28-E866-4AC0-AB8B-05A8A2FDC7B9}"/>
              </a:ext>
            </a:extLst>
          </p:cNvPr>
          <p:cNvSpPr txBox="1"/>
          <p:nvPr userDrawn="1"/>
        </p:nvSpPr>
        <p:spPr>
          <a:xfrm>
            <a:off x="22132337" y="12565818"/>
            <a:ext cx="651387" cy="523184"/>
          </a:xfrm>
          <a:prstGeom prst="rect">
            <a:avLst/>
          </a:prstGeom>
          <a:noFill/>
        </p:spPr>
        <p:txBody>
          <a:bodyPr wrap="none" lIns="182843" tIns="91422" rIns="182843" bIns="91422" rtlCol="0">
            <a:spAutoFit/>
          </a:bodyPr>
          <a:lstStyle/>
          <a:p>
            <a:pPr algn="ctr"/>
            <a:fld id="{260E2A6B-A809-4840-BF14-8648BC0BDF87}" type="slidenum">
              <a:rPr lang="id-ID" sz="2200" b="0" i="0" smtClean="0">
                <a:solidFill>
                  <a:schemeClr val="bg1"/>
                </a:solidFill>
                <a:latin typeface="Source Sans Pro Light" charset="0"/>
                <a:ea typeface="Source Sans Pro Light" charset="0"/>
                <a:cs typeface="Source Sans Pro Light" charset="0"/>
              </a:rPr>
              <a:pPr algn="ctr"/>
              <a:t>‹Nº›</a:t>
            </a:fld>
            <a:endParaRPr lang="id-ID" sz="2200" b="0" i="0" dirty="0">
              <a:solidFill>
                <a:schemeClr val="bg1"/>
              </a:solidFill>
              <a:latin typeface="Source Sans Pro Light" charset="0"/>
              <a:ea typeface="Source Sans Pro Light" charset="0"/>
              <a:cs typeface="Source Sans Pro Light" charset="0"/>
            </a:endParaRPr>
          </a:p>
        </p:txBody>
      </p:sp>
      <p:pic>
        <p:nvPicPr>
          <p:cNvPr id="10" name="Imagem 3">
            <a:extLst>
              <a:ext uri="{FF2B5EF4-FFF2-40B4-BE49-F238E27FC236}">
                <a16:creationId xmlns:a16="http://schemas.microsoft.com/office/drawing/2014/main" xmlns="" id="{2F8D4856-7908-4C77-ADA7-D175EB747753}"/>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13703" t="11962" b="15772"/>
          <a:stretch/>
        </p:blipFill>
        <p:spPr>
          <a:xfrm>
            <a:off x="1655252" y="11737725"/>
            <a:ext cx="2843872" cy="1380225"/>
          </a:xfrm>
          <a:prstGeom prst="rect">
            <a:avLst/>
          </a:prstGeom>
        </p:spPr>
      </p:pic>
      <p:sp>
        <p:nvSpPr>
          <p:cNvPr id="11" name="Content Placeholder 2"/>
          <p:cNvSpPr>
            <a:spLocks noGrp="1"/>
          </p:cNvSpPr>
          <p:nvPr>
            <p:ph idx="13"/>
          </p:nvPr>
        </p:nvSpPr>
        <p:spPr>
          <a:xfrm>
            <a:off x="1675964" y="3651250"/>
            <a:ext cx="21025723" cy="8702676"/>
          </a:xfrm>
          <a:prstGeom prst="rect">
            <a:avLst/>
          </a:prstGeom>
        </p:spPr>
        <p:txBody>
          <a:bodyPr/>
          <a:lstStyle/>
          <a:p>
            <a:pPr lvl="0"/>
            <a:r>
              <a:rPr lang="pt-PT" dirty="0"/>
              <a:t>Editar os estilos de texto do Modelo Global</a:t>
            </a:r>
          </a:p>
          <a:p>
            <a:pPr lvl="1"/>
            <a:r>
              <a:rPr lang="pt-PT" dirty="0"/>
              <a:t>Segundo nível</a:t>
            </a:r>
          </a:p>
          <a:p>
            <a:pPr lvl="2"/>
            <a:r>
              <a:rPr lang="pt-PT" dirty="0"/>
              <a:t>Terceiro nível</a:t>
            </a:r>
          </a:p>
          <a:p>
            <a:pPr lvl="3"/>
            <a:r>
              <a:rPr lang="pt-PT" dirty="0"/>
              <a:t>Quarto nível</a:t>
            </a:r>
          </a:p>
          <a:p>
            <a:pPr lvl="4"/>
            <a:r>
              <a:rPr lang="pt-PT" dirty="0"/>
              <a:t>Quinto nível</a:t>
            </a:r>
            <a:endParaRPr lang="en-US" dirty="0"/>
          </a:p>
        </p:txBody>
      </p:sp>
    </p:spTree>
    <p:extLst>
      <p:ext uri="{BB962C8B-B14F-4D97-AF65-F5344CB8AC3E}">
        <p14:creationId xmlns:p14="http://schemas.microsoft.com/office/powerpoint/2010/main" val="2617590309"/>
      </p:ext>
    </p:extLst>
  </p:cSld>
  <p:clrMapOvr>
    <a:masterClrMapping/>
  </p:clrMapOvr>
  <p:transition spd="slow">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4260850"/>
            <a:ext cx="20720050" cy="2940050"/>
          </a:xfrm>
        </p:spPr>
        <p:txBody>
          <a:bodyPr/>
          <a:lstStyle/>
          <a:p>
            <a:r>
              <a:rPr lang="en-US"/>
              <a:t>Click to edit Master title style</a:t>
            </a:r>
            <a:endParaRPr lang="pt-PT"/>
          </a:p>
        </p:txBody>
      </p:sp>
      <p:sp>
        <p:nvSpPr>
          <p:cNvPr id="3" name="Subtitle 2"/>
          <p:cNvSpPr>
            <a:spLocks noGrp="1"/>
          </p:cNvSpPr>
          <p:nvPr>
            <p:ph type="subTitle" idx="1"/>
          </p:nvPr>
        </p:nvSpPr>
        <p:spPr>
          <a:xfrm>
            <a:off x="3656013" y="7772400"/>
            <a:ext cx="17065625" cy="3505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pt-PT"/>
          </a:p>
        </p:txBody>
      </p:sp>
      <p:sp>
        <p:nvSpPr>
          <p:cNvPr id="4" name="Date Placeholder 3"/>
          <p:cNvSpPr>
            <a:spLocks noGrp="1"/>
          </p:cNvSpPr>
          <p:nvPr>
            <p:ph type="dt" sz="half" idx="10"/>
          </p:nvPr>
        </p:nvSpPr>
        <p:spPr/>
        <p:txBody>
          <a:bodyPr/>
          <a:lstStyle/>
          <a:p>
            <a:fld id="{E137D94F-8FCE-4E62-8F8D-00D568F3AC6B}" type="datetime1">
              <a:rPr lang="pt-PT" smtClean="0"/>
              <a:pPr/>
              <a:t>07/06/2021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C6E470C1-1A11-45B0-AB37-ADBCA84B0D59}" type="slidenum">
              <a:rPr lang="pt-PT" smtClean="0"/>
              <a:pPr/>
              <a:t>‹Nº›</a:t>
            </a:fld>
            <a:endParaRPr lang="pt-PT"/>
          </a:p>
        </p:txBody>
      </p:sp>
    </p:spTree>
    <p:extLst>
      <p:ext uri="{BB962C8B-B14F-4D97-AF65-F5344CB8AC3E}">
        <p14:creationId xmlns:p14="http://schemas.microsoft.com/office/powerpoint/2010/main" val="1824130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Date Placeholder 3"/>
          <p:cNvSpPr>
            <a:spLocks noGrp="1"/>
          </p:cNvSpPr>
          <p:nvPr>
            <p:ph type="dt" sz="half" idx="10"/>
          </p:nvPr>
        </p:nvSpPr>
        <p:spPr/>
        <p:txBody>
          <a:bodyPr/>
          <a:lstStyle/>
          <a:p>
            <a:fld id="{9EEFBE3D-6E03-438B-AF10-A76641D6D911}" type="datetime1">
              <a:rPr lang="pt-PT" smtClean="0"/>
              <a:pPr/>
              <a:t>07/06/2021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C6E470C1-1A11-45B0-AB37-ADBCA84B0D59}" type="slidenum">
              <a:rPr lang="pt-PT" smtClean="0"/>
              <a:pPr/>
              <a:t>‹Nº›</a:t>
            </a:fld>
            <a:endParaRPr lang="pt-PT"/>
          </a:p>
        </p:txBody>
      </p:sp>
    </p:spTree>
    <p:extLst>
      <p:ext uri="{BB962C8B-B14F-4D97-AF65-F5344CB8AC3E}">
        <p14:creationId xmlns:p14="http://schemas.microsoft.com/office/powerpoint/2010/main" val="3556496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5638" y="8813800"/>
            <a:ext cx="20721637" cy="2724150"/>
          </a:xfrm>
        </p:spPr>
        <p:txBody>
          <a:bodyPr anchor="t"/>
          <a:lstStyle>
            <a:lvl1pPr algn="l">
              <a:defRPr sz="4000" b="1" cap="all"/>
            </a:lvl1pPr>
          </a:lstStyle>
          <a:p>
            <a:r>
              <a:rPr lang="en-US"/>
              <a:t>Click to edit Master title style</a:t>
            </a:r>
            <a:endParaRPr lang="pt-PT"/>
          </a:p>
        </p:txBody>
      </p:sp>
      <p:sp>
        <p:nvSpPr>
          <p:cNvPr id="3" name="Text Placeholder 2"/>
          <p:cNvSpPr>
            <a:spLocks noGrp="1"/>
          </p:cNvSpPr>
          <p:nvPr>
            <p:ph type="body" idx="1"/>
          </p:nvPr>
        </p:nvSpPr>
        <p:spPr>
          <a:xfrm>
            <a:off x="1925638" y="5813425"/>
            <a:ext cx="20721637" cy="30003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91605D-AB3F-4A2B-84C7-3CF55839DC2B}" type="datetime1">
              <a:rPr lang="pt-PT" smtClean="0"/>
              <a:pPr/>
              <a:t>07/06/2021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C6E470C1-1A11-45B0-AB37-ADBCA84B0D59}" type="slidenum">
              <a:rPr lang="pt-PT" smtClean="0"/>
              <a:pPr/>
              <a:t>‹Nº›</a:t>
            </a:fld>
            <a:endParaRPr lang="pt-PT"/>
          </a:p>
        </p:txBody>
      </p:sp>
    </p:spTree>
    <p:extLst>
      <p:ext uri="{BB962C8B-B14F-4D97-AF65-F5344CB8AC3E}">
        <p14:creationId xmlns:p14="http://schemas.microsoft.com/office/powerpoint/2010/main" val="2583352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pt-PT"/>
          </a:p>
        </p:txBody>
      </p:sp>
      <p:sp>
        <p:nvSpPr>
          <p:cNvPr id="3" name="Text Placeholder 2"/>
          <p:cNvSpPr>
            <a:spLocks noGrp="1"/>
          </p:cNvSpPr>
          <p:nvPr>
            <p:ph type="body" idx="1"/>
          </p:nvPr>
        </p:nvSpPr>
        <p:spPr>
          <a:xfrm>
            <a:off x="1219200" y="3070225"/>
            <a:ext cx="10771188" cy="12795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9200" y="4349750"/>
            <a:ext cx="10771188" cy="7902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5" name="Text Placeholder 4"/>
          <p:cNvSpPr>
            <a:spLocks noGrp="1"/>
          </p:cNvSpPr>
          <p:nvPr>
            <p:ph type="body" sz="quarter" idx="3"/>
          </p:nvPr>
        </p:nvSpPr>
        <p:spPr>
          <a:xfrm>
            <a:off x="12384088" y="3070225"/>
            <a:ext cx="10774362" cy="12795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84088" y="4349750"/>
            <a:ext cx="10774362" cy="7902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7" name="Date Placeholder 6"/>
          <p:cNvSpPr>
            <a:spLocks noGrp="1"/>
          </p:cNvSpPr>
          <p:nvPr>
            <p:ph type="dt" sz="half" idx="10"/>
          </p:nvPr>
        </p:nvSpPr>
        <p:spPr/>
        <p:txBody>
          <a:bodyPr/>
          <a:lstStyle/>
          <a:p>
            <a:fld id="{9AB4CA4E-3421-4EDD-BA3A-B8DB2AABCF74}" type="datetime1">
              <a:rPr lang="pt-PT" smtClean="0"/>
              <a:pPr/>
              <a:t>07/06/2021</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C6E470C1-1A11-45B0-AB37-ADBCA84B0D59}" type="slidenum">
              <a:rPr lang="pt-PT" smtClean="0"/>
              <a:pPr/>
              <a:t>‹Nº›</a:t>
            </a:fld>
            <a:endParaRPr lang="pt-PT"/>
          </a:p>
        </p:txBody>
      </p:sp>
    </p:spTree>
    <p:extLst>
      <p:ext uri="{BB962C8B-B14F-4D97-AF65-F5344CB8AC3E}">
        <p14:creationId xmlns:p14="http://schemas.microsoft.com/office/powerpoint/2010/main" val="2108216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
        <p:nvSpPr>
          <p:cNvPr id="3" name="Date Placeholder 2"/>
          <p:cNvSpPr>
            <a:spLocks noGrp="1"/>
          </p:cNvSpPr>
          <p:nvPr>
            <p:ph type="dt" sz="half" idx="10"/>
          </p:nvPr>
        </p:nvSpPr>
        <p:spPr/>
        <p:txBody>
          <a:bodyPr/>
          <a:lstStyle/>
          <a:p>
            <a:fld id="{68E35362-38FC-48C4-9EB6-F8A6CAFC1F08}" type="datetime1">
              <a:rPr lang="pt-PT" smtClean="0"/>
              <a:pPr/>
              <a:t>07/06/2021</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C6E470C1-1A11-45B0-AB37-ADBCA84B0D59}" type="slidenum">
              <a:rPr lang="pt-PT" smtClean="0"/>
              <a:pPr/>
              <a:t>‹Nº›</a:t>
            </a:fld>
            <a:endParaRPr lang="pt-PT"/>
          </a:p>
        </p:txBody>
      </p:sp>
    </p:spTree>
    <p:extLst>
      <p:ext uri="{BB962C8B-B14F-4D97-AF65-F5344CB8AC3E}">
        <p14:creationId xmlns:p14="http://schemas.microsoft.com/office/powerpoint/2010/main" val="1882475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1D6BD0-7C99-4FA7-9786-A052353A683A}" type="datetime1">
              <a:rPr lang="pt-PT" smtClean="0"/>
              <a:pPr/>
              <a:t>07/06/2021</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C6E470C1-1A11-45B0-AB37-ADBCA84B0D59}" type="slidenum">
              <a:rPr lang="pt-PT" smtClean="0"/>
              <a:pPr/>
              <a:t>‹Nº›</a:t>
            </a:fld>
            <a:endParaRPr lang="pt-PT"/>
          </a:p>
        </p:txBody>
      </p:sp>
    </p:spTree>
    <p:extLst>
      <p:ext uri="{BB962C8B-B14F-4D97-AF65-F5344CB8AC3E}">
        <p14:creationId xmlns:p14="http://schemas.microsoft.com/office/powerpoint/2010/main" val="2566629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546100"/>
            <a:ext cx="8020050" cy="2324100"/>
          </a:xfrm>
        </p:spPr>
        <p:txBody>
          <a:bodyPr anchor="b"/>
          <a:lstStyle>
            <a:lvl1pPr algn="l">
              <a:defRPr sz="2000" b="1"/>
            </a:lvl1pPr>
          </a:lstStyle>
          <a:p>
            <a:r>
              <a:rPr lang="en-US"/>
              <a:t>Click to edit Master title style</a:t>
            </a:r>
            <a:endParaRPr lang="pt-PT"/>
          </a:p>
        </p:txBody>
      </p:sp>
      <p:sp>
        <p:nvSpPr>
          <p:cNvPr id="3" name="Content Placeholder 2"/>
          <p:cNvSpPr>
            <a:spLocks noGrp="1"/>
          </p:cNvSpPr>
          <p:nvPr>
            <p:ph idx="1"/>
          </p:nvPr>
        </p:nvSpPr>
        <p:spPr>
          <a:xfrm>
            <a:off x="9531350" y="546100"/>
            <a:ext cx="13627100" cy="11706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Text Placeholder 3"/>
          <p:cNvSpPr>
            <a:spLocks noGrp="1"/>
          </p:cNvSpPr>
          <p:nvPr>
            <p:ph type="body" sz="half" idx="2"/>
          </p:nvPr>
        </p:nvSpPr>
        <p:spPr>
          <a:xfrm>
            <a:off x="1219200" y="2870200"/>
            <a:ext cx="8020050" cy="93821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134B19-04FE-4D0D-A958-2AE944547ECB}" type="datetime1">
              <a:rPr lang="pt-PT" smtClean="0"/>
              <a:pPr/>
              <a:t>07/06/2021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C6E470C1-1A11-45B0-AB37-ADBCA84B0D59}" type="slidenum">
              <a:rPr lang="pt-PT" smtClean="0"/>
              <a:pPr/>
              <a:t>‹Nº›</a:t>
            </a:fld>
            <a:endParaRPr lang="pt-PT"/>
          </a:p>
        </p:txBody>
      </p:sp>
    </p:spTree>
    <p:extLst>
      <p:ext uri="{BB962C8B-B14F-4D97-AF65-F5344CB8AC3E}">
        <p14:creationId xmlns:p14="http://schemas.microsoft.com/office/powerpoint/2010/main" val="42151986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8375" y="9601200"/>
            <a:ext cx="14625638" cy="1133475"/>
          </a:xfrm>
        </p:spPr>
        <p:txBody>
          <a:bodyPr anchor="b"/>
          <a:lstStyle>
            <a:lvl1pPr algn="l">
              <a:defRPr sz="2000" b="1"/>
            </a:lvl1pPr>
          </a:lstStyle>
          <a:p>
            <a:r>
              <a:rPr lang="en-US"/>
              <a:t>Click to edit Master title style</a:t>
            </a:r>
            <a:endParaRPr lang="pt-PT"/>
          </a:p>
        </p:txBody>
      </p:sp>
      <p:sp>
        <p:nvSpPr>
          <p:cNvPr id="3" name="Picture Placeholder 2"/>
          <p:cNvSpPr>
            <a:spLocks noGrp="1"/>
          </p:cNvSpPr>
          <p:nvPr>
            <p:ph type="pic" idx="1"/>
          </p:nvPr>
        </p:nvSpPr>
        <p:spPr>
          <a:xfrm>
            <a:off x="4778375" y="1225550"/>
            <a:ext cx="14625638" cy="8229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Text Placeholder 3"/>
          <p:cNvSpPr>
            <a:spLocks noGrp="1"/>
          </p:cNvSpPr>
          <p:nvPr>
            <p:ph type="body" sz="half" idx="2"/>
          </p:nvPr>
        </p:nvSpPr>
        <p:spPr>
          <a:xfrm>
            <a:off x="4778375" y="10734675"/>
            <a:ext cx="14625638" cy="16097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747E84-284F-4079-BC4F-697874F1BD10}" type="datetime1">
              <a:rPr lang="pt-PT" smtClean="0"/>
              <a:pPr/>
              <a:t>07/06/2021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C6E470C1-1A11-45B0-AB37-ADBCA84B0D59}" type="slidenum">
              <a:rPr lang="pt-PT" smtClean="0"/>
              <a:pPr/>
              <a:t>‹Nº›</a:t>
            </a:fld>
            <a:endParaRPr lang="pt-PT"/>
          </a:p>
        </p:txBody>
      </p:sp>
    </p:spTree>
    <p:extLst>
      <p:ext uri="{BB962C8B-B14F-4D97-AF65-F5344CB8AC3E}">
        <p14:creationId xmlns:p14="http://schemas.microsoft.com/office/powerpoint/2010/main" val="1898031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Date Placeholder 3"/>
          <p:cNvSpPr>
            <a:spLocks noGrp="1"/>
          </p:cNvSpPr>
          <p:nvPr>
            <p:ph type="dt" sz="half" idx="10"/>
          </p:nvPr>
        </p:nvSpPr>
        <p:spPr/>
        <p:txBody>
          <a:bodyPr/>
          <a:lstStyle/>
          <a:p>
            <a:fld id="{3C2C8291-5A90-401A-9522-EC7D783EF4C6}" type="datetime1">
              <a:rPr lang="pt-PT" smtClean="0"/>
              <a:pPr/>
              <a:t>07/06/2021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C6E470C1-1A11-45B0-AB37-ADBCA84B0D59}" type="slidenum">
              <a:rPr lang="pt-PT" smtClean="0"/>
              <a:pPr/>
              <a:t>‹Nº›</a:t>
            </a:fld>
            <a:endParaRPr lang="pt-PT"/>
          </a:p>
        </p:txBody>
      </p:sp>
    </p:spTree>
    <p:extLst>
      <p:ext uri="{BB962C8B-B14F-4D97-AF65-F5344CB8AC3E}">
        <p14:creationId xmlns:p14="http://schemas.microsoft.com/office/powerpoint/2010/main" val="3120533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Big Background with image">
    <p:spTree>
      <p:nvGrpSpPr>
        <p:cNvPr id="1" name=""/>
        <p:cNvGrpSpPr/>
        <p:nvPr/>
      </p:nvGrpSpPr>
      <p:grpSpPr>
        <a:xfrm>
          <a:off x="0" y="0"/>
          <a:ext cx="0" cy="0"/>
          <a:chOff x="0" y="0"/>
          <a:chExt cx="0" cy="0"/>
        </a:xfrm>
      </p:grpSpPr>
      <p:sp>
        <p:nvSpPr>
          <p:cNvPr id="2" name="Rectangle 15">
            <a:extLst>
              <a:ext uri="{FF2B5EF4-FFF2-40B4-BE49-F238E27FC236}">
                <a16:creationId xmlns:a16="http://schemas.microsoft.com/office/drawing/2014/main" xmlns="" id="{D602CB3A-B6AD-40BE-B688-FE7116FDC6EF}"/>
              </a:ext>
            </a:extLst>
          </p:cNvPr>
          <p:cNvSpPr/>
          <p:nvPr userDrawn="1"/>
        </p:nvSpPr>
        <p:spPr>
          <a:xfrm>
            <a:off x="22077640" y="12410585"/>
            <a:ext cx="782782" cy="830919"/>
          </a:xfrm>
          <a:prstGeom prst="rect">
            <a:avLst/>
          </a:prstGeom>
          <a:solidFill>
            <a:srgbClr val="ED519B"/>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srgbClr val="169CBC"/>
              </a:solidFill>
            </a:endParaRPr>
          </a:p>
        </p:txBody>
      </p:sp>
      <p:sp>
        <p:nvSpPr>
          <p:cNvPr id="3" name="TextBox 11">
            <a:extLst>
              <a:ext uri="{FF2B5EF4-FFF2-40B4-BE49-F238E27FC236}">
                <a16:creationId xmlns:a16="http://schemas.microsoft.com/office/drawing/2014/main" xmlns="" id="{E2A38B28-E866-4AC0-AB8B-05A8A2FDC7B9}"/>
              </a:ext>
            </a:extLst>
          </p:cNvPr>
          <p:cNvSpPr txBox="1"/>
          <p:nvPr userDrawn="1"/>
        </p:nvSpPr>
        <p:spPr>
          <a:xfrm>
            <a:off x="22132337" y="12565818"/>
            <a:ext cx="651387" cy="523184"/>
          </a:xfrm>
          <a:prstGeom prst="rect">
            <a:avLst/>
          </a:prstGeom>
          <a:noFill/>
        </p:spPr>
        <p:txBody>
          <a:bodyPr wrap="none" lIns="182843" tIns="91422" rIns="182843" bIns="91422" rtlCol="0">
            <a:spAutoFit/>
          </a:bodyPr>
          <a:lstStyle/>
          <a:p>
            <a:pPr algn="ctr"/>
            <a:fld id="{260E2A6B-A809-4840-BF14-8648BC0BDF87}" type="slidenum">
              <a:rPr lang="id-ID" sz="2200" b="0" i="0" smtClean="0">
                <a:solidFill>
                  <a:schemeClr val="bg1"/>
                </a:solidFill>
                <a:latin typeface="Source Sans Pro Light" charset="0"/>
                <a:ea typeface="Source Sans Pro Light" charset="0"/>
                <a:cs typeface="Source Sans Pro Light" charset="0"/>
              </a:rPr>
              <a:pPr algn="ctr"/>
              <a:t>‹Nº›</a:t>
            </a:fld>
            <a:endParaRPr lang="id-ID" sz="2200" b="0" i="0" dirty="0">
              <a:solidFill>
                <a:schemeClr val="bg1"/>
              </a:solidFill>
              <a:latin typeface="Source Sans Pro Light" charset="0"/>
              <a:ea typeface="Source Sans Pro Light" charset="0"/>
              <a:cs typeface="Source Sans Pro Light" charset="0"/>
            </a:endParaRPr>
          </a:p>
        </p:txBody>
      </p:sp>
      <p:pic>
        <p:nvPicPr>
          <p:cNvPr id="4" name="Imagem 3">
            <a:extLst>
              <a:ext uri="{FF2B5EF4-FFF2-40B4-BE49-F238E27FC236}">
                <a16:creationId xmlns:a16="http://schemas.microsoft.com/office/drawing/2014/main" xmlns="" id="{2F8D4856-7908-4C77-ADA7-D175EB747753}"/>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13703" t="11962" b="15772"/>
          <a:stretch/>
        </p:blipFill>
        <p:spPr>
          <a:xfrm>
            <a:off x="1655252" y="11737725"/>
            <a:ext cx="2843872" cy="1380225"/>
          </a:xfrm>
          <a:prstGeom prst="rect">
            <a:avLst/>
          </a:prstGeom>
        </p:spPr>
      </p:pic>
      <p:sp>
        <p:nvSpPr>
          <p:cNvPr id="5" name="Title 1"/>
          <p:cNvSpPr>
            <a:spLocks noGrp="1"/>
          </p:cNvSpPr>
          <p:nvPr>
            <p:ph type="title" hasCustomPrompt="1"/>
          </p:nvPr>
        </p:nvSpPr>
        <p:spPr>
          <a:xfrm>
            <a:off x="1675964" y="730253"/>
            <a:ext cx="21025723" cy="2651126"/>
          </a:xfrm>
          <a:prstGeom prst="rect">
            <a:avLst/>
          </a:prstGeom>
        </p:spPr>
        <p:txBody>
          <a:bodyPr/>
          <a:lstStyle>
            <a:lvl1pPr>
              <a:defRPr sz="8800" b="0">
                <a:solidFill>
                  <a:srgbClr val="0F6485"/>
                </a:solidFill>
              </a:defRPr>
            </a:lvl1pPr>
          </a:lstStyle>
          <a:p>
            <a:r>
              <a:rPr lang="en-US" sz="6400" b="1" spc="500" dirty="0">
                <a:solidFill>
                  <a:srgbClr val="0F6485"/>
                </a:solidFill>
                <a:latin typeface="Arial Black" panose="020B0A04020102020204" pitchFamily="34" charset="0"/>
                <a:ea typeface="Lato Black" charset="0"/>
                <a:cs typeface="Lato Black" charset="0"/>
                <a:sym typeface="Bebas Neue" charset="0"/>
              </a:rPr>
              <a:t>1. Insert title here</a:t>
            </a:r>
          </a:p>
        </p:txBody>
      </p:sp>
      <p:sp>
        <p:nvSpPr>
          <p:cNvPr id="6" name="Content Placeholder 2"/>
          <p:cNvSpPr>
            <a:spLocks noGrp="1"/>
          </p:cNvSpPr>
          <p:nvPr>
            <p:ph idx="1"/>
          </p:nvPr>
        </p:nvSpPr>
        <p:spPr>
          <a:xfrm>
            <a:off x="1675964" y="3651250"/>
            <a:ext cx="21025723" cy="8702676"/>
          </a:xfrm>
          <a:prstGeom prst="rect">
            <a:avLst/>
          </a:prstGeom>
        </p:spPr>
        <p:txBody>
          <a:bodyPr/>
          <a:lstStyle/>
          <a:p>
            <a:pPr lvl="0"/>
            <a:r>
              <a:rPr lang="pt-PT" dirty="0"/>
              <a:t>Editar os estilos de texto do Modelo Global</a:t>
            </a:r>
          </a:p>
          <a:p>
            <a:pPr lvl="1"/>
            <a:r>
              <a:rPr lang="pt-PT" dirty="0"/>
              <a:t>Segundo nível</a:t>
            </a:r>
          </a:p>
          <a:p>
            <a:pPr lvl="2"/>
            <a:r>
              <a:rPr lang="pt-PT" dirty="0"/>
              <a:t>Terceiro nível</a:t>
            </a:r>
          </a:p>
          <a:p>
            <a:pPr lvl="3"/>
            <a:r>
              <a:rPr lang="pt-PT" dirty="0"/>
              <a:t>Quarto nível</a:t>
            </a:r>
          </a:p>
          <a:p>
            <a:pPr lvl="4"/>
            <a:r>
              <a:rPr lang="pt-PT" dirty="0"/>
              <a:t>Quinto nível</a:t>
            </a:r>
            <a:endParaRPr lang="en-US" dirty="0"/>
          </a:p>
        </p:txBody>
      </p:sp>
    </p:spTree>
    <p:extLst>
      <p:ext uri="{BB962C8B-B14F-4D97-AF65-F5344CB8AC3E}">
        <p14:creationId xmlns:p14="http://schemas.microsoft.com/office/powerpoint/2010/main" val="36947671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73638" y="549275"/>
            <a:ext cx="5484812" cy="11703050"/>
          </a:xfrm>
        </p:spPr>
        <p:txBody>
          <a:bodyPr vert="eaVert"/>
          <a:lstStyle/>
          <a:p>
            <a:r>
              <a:rPr lang="en-US"/>
              <a:t>Click to edit Master title style</a:t>
            </a:r>
            <a:endParaRPr lang="pt-PT"/>
          </a:p>
        </p:txBody>
      </p:sp>
      <p:sp>
        <p:nvSpPr>
          <p:cNvPr id="3" name="Vertical Text Placeholder 2"/>
          <p:cNvSpPr>
            <a:spLocks noGrp="1"/>
          </p:cNvSpPr>
          <p:nvPr>
            <p:ph type="body" orient="vert" idx="1"/>
          </p:nvPr>
        </p:nvSpPr>
        <p:spPr>
          <a:xfrm>
            <a:off x="1219200" y="549275"/>
            <a:ext cx="16302038" cy="11703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Date Placeholder 3"/>
          <p:cNvSpPr>
            <a:spLocks noGrp="1"/>
          </p:cNvSpPr>
          <p:nvPr>
            <p:ph type="dt" sz="half" idx="10"/>
          </p:nvPr>
        </p:nvSpPr>
        <p:spPr/>
        <p:txBody>
          <a:bodyPr/>
          <a:lstStyle/>
          <a:p>
            <a:fld id="{A40F6FF9-6367-496C-8341-A4700B2F49C8}" type="datetime1">
              <a:rPr lang="pt-PT" smtClean="0"/>
              <a:pPr/>
              <a:t>07/06/2021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C6E470C1-1A11-45B0-AB37-ADBCA84B0D59}" type="slidenum">
              <a:rPr lang="pt-PT" smtClean="0"/>
              <a:pPr/>
              <a:t>‹Nº›</a:t>
            </a:fld>
            <a:endParaRPr lang="pt-PT"/>
          </a:p>
        </p:txBody>
      </p:sp>
    </p:spTree>
    <p:extLst>
      <p:ext uri="{BB962C8B-B14F-4D97-AF65-F5344CB8AC3E}">
        <p14:creationId xmlns:p14="http://schemas.microsoft.com/office/powerpoint/2010/main" val="996912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3" name="TextBox 11">
            <a:extLst>
              <a:ext uri="{FF2B5EF4-FFF2-40B4-BE49-F238E27FC236}">
                <a16:creationId xmlns:a16="http://schemas.microsoft.com/office/drawing/2014/main" xmlns="" id="{0F90A2CA-148F-4333-A164-1BAD093B76D2}"/>
              </a:ext>
            </a:extLst>
          </p:cNvPr>
          <p:cNvSpPr txBox="1"/>
          <p:nvPr userDrawn="1"/>
        </p:nvSpPr>
        <p:spPr>
          <a:xfrm>
            <a:off x="22132337" y="12565818"/>
            <a:ext cx="651387" cy="523184"/>
          </a:xfrm>
          <a:prstGeom prst="rect">
            <a:avLst/>
          </a:prstGeom>
          <a:noFill/>
        </p:spPr>
        <p:txBody>
          <a:bodyPr wrap="none" lIns="182843" tIns="91422" rIns="182843" bIns="91422" rtlCol="0">
            <a:spAutoFit/>
          </a:bodyPr>
          <a:lstStyle/>
          <a:p>
            <a:pPr algn="ctr"/>
            <a:fld id="{260E2A6B-A809-4840-BF14-8648BC0BDF87}" type="slidenum">
              <a:rPr lang="id-ID" sz="2200" b="0" i="0" smtClean="0">
                <a:solidFill>
                  <a:schemeClr val="bg1"/>
                </a:solidFill>
                <a:latin typeface="Source Sans Pro Light" charset="0"/>
                <a:ea typeface="Source Sans Pro Light" charset="0"/>
                <a:cs typeface="Source Sans Pro Light" charset="0"/>
              </a:rPr>
              <a:pPr algn="ctr"/>
              <a:t>‹Nº›</a:t>
            </a:fld>
            <a:endParaRPr lang="id-ID" sz="2200" b="0" i="0" dirty="0">
              <a:solidFill>
                <a:schemeClr val="bg1"/>
              </a:solidFill>
              <a:latin typeface="Source Sans Pro Light" charset="0"/>
              <a:ea typeface="Source Sans Pro Light" charset="0"/>
              <a:cs typeface="Source Sans Pro Light" charset="0"/>
            </a:endParaRPr>
          </a:p>
        </p:txBody>
      </p:sp>
      <p:sp>
        <p:nvSpPr>
          <p:cNvPr id="4" name="Caixa de texto 120">
            <a:extLst>
              <a:ext uri="{FF2B5EF4-FFF2-40B4-BE49-F238E27FC236}">
                <a16:creationId xmlns:a16="http://schemas.microsoft.com/office/drawing/2014/main" xmlns="" id="{713124F2-5FB6-4BA6-BCAC-4D724ABC7CBB}"/>
              </a:ext>
            </a:extLst>
          </p:cNvPr>
          <p:cNvSpPr txBox="1"/>
          <p:nvPr userDrawn="1"/>
        </p:nvSpPr>
        <p:spPr>
          <a:xfrm>
            <a:off x="7460411" y="12765740"/>
            <a:ext cx="12181781" cy="69059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sz="1600" dirty="0">
                <a:solidFill>
                  <a:srgbClr val="000000"/>
                </a:solidFill>
              </a:rPr>
              <a:t>This project has received funding from the European Union’s Erasmus+ programme under the registration number 2018-1-HU01-KA203-047766. This document reflects only the author’s view and the Commission is not responsible for any use that may be made of the information it contains.</a:t>
            </a:r>
            <a:endParaRPr lang="pt-PT" sz="1600" dirty="0">
              <a:solidFill>
                <a:srgbClr val="000000"/>
              </a:solidFill>
            </a:endParaRPr>
          </a:p>
        </p:txBody>
      </p:sp>
      <p:pic>
        <p:nvPicPr>
          <p:cNvPr id="6" name="Kép 79">
            <a:extLst>
              <a:ext uri="{FF2B5EF4-FFF2-40B4-BE49-F238E27FC236}">
                <a16:creationId xmlns:a16="http://schemas.microsoft.com/office/drawing/2014/main" xmlns="" id="{6810AEDF-AED2-419D-ABC1-A14DD28DB841}"/>
              </a:ext>
            </a:extLst>
          </p:cNvPr>
          <p:cNvPicPr/>
          <p:nvPr userDrawn="1"/>
        </p:nvPicPr>
        <p:blipFill>
          <a:blip r:embed="rId2" cstate="email">
            <a:extLst>
              <a:ext uri="{28A0092B-C50C-407E-A947-70E740481C1C}">
                <a14:useLocalDpi xmlns:a14="http://schemas.microsoft.com/office/drawing/2010/main" val="0"/>
              </a:ext>
            </a:extLst>
          </a:blip>
          <a:stretch>
            <a:fillRect/>
          </a:stretch>
        </p:blipFill>
        <p:spPr>
          <a:xfrm>
            <a:off x="6140181" y="12693714"/>
            <a:ext cx="1142931" cy="762620"/>
          </a:xfrm>
          <a:prstGeom prst="rect">
            <a:avLst/>
          </a:prstGeom>
        </p:spPr>
      </p:pic>
    </p:spTree>
    <p:extLst>
      <p:ext uri="{BB962C8B-B14F-4D97-AF65-F5344CB8AC3E}">
        <p14:creationId xmlns:p14="http://schemas.microsoft.com/office/powerpoint/2010/main" val="45076566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Master-Placehol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0613571" cy="13715999"/>
          </a:xfrm>
          <a:solidFill>
            <a:schemeClr val="bg1">
              <a:lumMod val="95000"/>
            </a:schemeClr>
          </a:solidFill>
        </p:spPr>
        <p:txBody>
          <a:bodyPr>
            <a:normAutofit/>
          </a:bodyPr>
          <a:lstStyle>
            <a:lvl1pPr>
              <a:defRPr sz="2400"/>
            </a:lvl1pPr>
          </a:lstStyle>
          <a:p>
            <a:endParaRPr lang="en-US"/>
          </a:p>
        </p:txBody>
      </p:sp>
      <p:sp>
        <p:nvSpPr>
          <p:cNvPr id="3" name="Rectangle 15">
            <a:extLst>
              <a:ext uri="{FF2B5EF4-FFF2-40B4-BE49-F238E27FC236}">
                <a16:creationId xmlns:a16="http://schemas.microsoft.com/office/drawing/2014/main" xmlns="" id="{2AF9D21B-8C75-49E3-B6ED-054806C35A25}"/>
              </a:ext>
            </a:extLst>
          </p:cNvPr>
          <p:cNvSpPr/>
          <p:nvPr userDrawn="1"/>
        </p:nvSpPr>
        <p:spPr>
          <a:xfrm>
            <a:off x="22077640" y="12410585"/>
            <a:ext cx="782782" cy="830919"/>
          </a:xfrm>
          <a:prstGeom prst="rect">
            <a:avLst/>
          </a:prstGeom>
          <a:solidFill>
            <a:srgbClr val="ED519B"/>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srgbClr val="169CBC"/>
              </a:solidFill>
            </a:endParaRPr>
          </a:p>
        </p:txBody>
      </p:sp>
      <p:sp>
        <p:nvSpPr>
          <p:cNvPr id="4" name="TextBox 11">
            <a:extLst>
              <a:ext uri="{FF2B5EF4-FFF2-40B4-BE49-F238E27FC236}">
                <a16:creationId xmlns:a16="http://schemas.microsoft.com/office/drawing/2014/main" xmlns="" id="{92FE75B3-B5AB-4EB8-9E80-651527A5BEB7}"/>
              </a:ext>
            </a:extLst>
          </p:cNvPr>
          <p:cNvSpPr txBox="1"/>
          <p:nvPr userDrawn="1"/>
        </p:nvSpPr>
        <p:spPr>
          <a:xfrm>
            <a:off x="22132337" y="12565818"/>
            <a:ext cx="651387" cy="523184"/>
          </a:xfrm>
          <a:prstGeom prst="rect">
            <a:avLst/>
          </a:prstGeom>
          <a:noFill/>
        </p:spPr>
        <p:txBody>
          <a:bodyPr wrap="none" lIns="182843" tIns="91422" rIns="182843" bIns="91422" rtlCol="0">
            <a:spAutoFit/>
          </a:bodyPr>
          <a:lstStyle/>
          <a:p>
            <a:pPr algn="ctr"/>
            <a:fld id="{260E2A6B-A809-4840-BF14-8648BC0BDF87}" type="slidenum">
              <a:rPr lang="id-ID" sz="2200" b="0" i="0" smtClean="0">
                <a:solidFill>
                  <a:schemeClr val="bg1"/>
                </a:solidFill>
                <a:latin typeface="Source Sans Pro Light" charset="0"/>
                <a:ea typeface="Source Sans Pro Light" charset="0"/>
                <a:cs typeface="Source Sans Pro Light" charset="0"/>
              </a:rPr>
              <a:pPr algn="ctr"/>
              <a:t>‹Nº›</a:t>
            </a:fld>
            <a:endParaRPr lang="id-ID" sz="2200" b="0" i="0" dirty="0">
              <a:solidFill>
                <a:schemeClr val="bg1"/>
              </a:solidFill>
              <a:latin typeface="Source Sans Pro Light" charset="0"/>
              <a:ea typeface="Source Sans Pro Light" charset="0"/>
              <a:cs typeface="Source Sans Pro Light" charset="0"/>
            </a:endParaRPr>
          </a:p>
        </p:txBody>
      </p:sp>
    </p:spTree>
    <p:extLst>
      <p:ext uri="{BB962C8B-B14F-4D97-AF65-F5344CB8AC3E}">
        <p14:creationId xmlns:p14="http://schemas.microsoft.com/office/powerpoint/2010/main" val="1727141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endParaRPr lang="en-US"/>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hu-HU" dirty="0"/>
          </a:p>
        </p:txBody>
      </p:sp>
      <p:sp>
        <p:nvSpPr>
          <p:cNvPr id="10" name="Rectangle 15">
            <a:extLst>
              <a:ext uri="{FF2B5EF4-FFF2-40B4-BE49-F238E27FC236}">
                <a16:creationId xmlns:a16="http://schemas.microsoft.com/office/drawing/2014/main" xmlns="" id="{D602CB3A-B6AD-40BE-B688-FE7116FDC6EF}"/>
              </a:ext>
            </a:extLst>
          </p:cNvPr>
          <p:cNvSpPr/>
          <p:nvPr userDrawn="1"/>
        </p:nvSpPr>
        <p:spPr>
          <a:xfrm>
            <a:off x="22230040" y="12562985"/>
            <a:ext cx="782782" cy="830919"/>
          </a:xfrm>
          <a:prstGeom prst="rect">
            <a:avLst/>
          </a:prstGeom>
          <a:solidFill>
            <a:srgbClr val="ED519B"/>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srgbClr val="169CBC"/>
              </a:solidFill>
            </a:endParaRPr>
          </a:p>
        </p:txBody>
      </p:sp>
      <p:sp>
        <p:nvSpPr>
          <p:cNvPr id="11" name="TextBox 11">
            <a:extLst>
              <a:ext uri="{FF2B5EF4-FFF2-40B4-BE49-F238E27FC236}">
                <a16:creationId xmlns:a16="http://schemas.microsoft.com/office/drawing/2014/main" xmlns="" id="{E2A38B28-E866-4AC0-AB8B-05A8A2FDC7B9}"/>
              </a:ext>
            </a:extLst>
          </p:cNvPr>
          <p:cNvSpPr txBox="1"/>
          <p:nvPr userDrawn="1"/>
        </p:nvSpPr>
        <p:spPr>
          <a:xfrm>
            <a:off x="22284737" y="12718218"/>
            <a:ext cx="651387" cy="523184"/>
          </a:xfrm>
          <a:prstGeom prst="rect">
            <a:avLst/>
          </a:prstGeom>
          <a:noFill/>
        </p:spPr>
        <p:txBody>
          <a:bodyPr wrap="none" lIns="182843" tIns="91422" rIns="182843" bIns="91422" rtlCol="0">
            <a:spAutoFit/>
          </a:bodyPr>
          <a:lstStyle/>
          <a:p>
            <a:pPr algn="ctr"/>
            <a:fld id="{260E2A6B-A809-4840-BF14-8648BC0BDF87}" type="slidenum">
              <a:rPr lang="id-ID" sz="2200" b="0" i="0" smtClean="0">
                <a:solidFill>
                  <a:schemeClr val="bg1"/>
                </a:solidFill>
                <a:latin typeface="Source Sans Pro Light" charset="0"/>
                <a:ea typeface="Source Sans Pro Light" charset="0"/>
                <a:cs typeface="Source Sans Pro Light" charset="0"/>
              </a:rPr>
              <a:pPr algn="ctr"/>
              <a:t>‹Nº›</a:t>
            </a:fld>
            <a:endParaRPr lang="id-ID" sz="2200" b="0" i="0" dirty="0">
              <a:solidFill>
                <a:schemeClr val="bg1"/>
              </a:solidFill>
              <a:latin typeface="Source Sans Pro Light" charset="0"/>
              <a:ea typeface="Source Sans Pro Light" charset="0"/>
              <a:cs typeface="Source Sans Pro Light" charset="0"/>
            </a:endParaRPr>
          </a:p>
        </p:txBody>
      </p:sp>
      <p:pic>
        <p:nvPicPr>
          <p:cNvPr id="12" name="Imagem 3">
            <a:extLst>
              <a:ext uri="{FF2B5EF4-FFF2-40B4-BE49-F238E27FC236}">
                <a16:creationId xmlns:a16="http://schemas.microsoft.com/office/drawing/2014/main" xmlns="" id="{2F8D4856-7908-4C77-ADA7-D175EB747753}"/>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13703" t="11962" b="15772"/>
          <a:stretch/>
        </p:blipFill>
        <p:spPr>
          <a:xfrm>
            <a:off x="1807652" y="11890125"/>
            <a:ext cx="2843872" cy="1380225"/>
          </a:xfrm>
          <a:prstGeom prst="rect">
            <a:avLst/>
          </a:prstGeom>
        </p:spPr>
      </p:pic>
      <p:sp>
        <p:nvSpPr>
          <p:cNvPr id="13" name="Content Placeholder 2"/>
          <p:cNvSpPr>
            <a:spLocks noGrp="1"/>
          </p:cNvSpPr>
          <p:nvPr>
            <p:ph idx="13"/>
          </p:nvPr>
        </p:nvSpPr>
        <p:spPr>
          <a:xfrm>
            <a:off x="1828364" y="3803650"/>
            <a:ext cx="21025723" cy="8702676"/>
          </a:xfrm>
          <a:prstGeom prst="rect">
            <a:avLst/>
          </a:prstGeom>
        </p:spPr>
        <p:txBody>
          <a:bodyPr/>
          <a:lstStyle/>
          <a:p>
            <a:pPr lvl="0"/>
            <a:r>
              <a:rPr lang="pt-PT" dirty="0"/>
              <a:t>Editar os estilos de texto do Modelo Global</a:t>
            </a:r>
          </a:p>
          <a:p>
            <a:pPr lvl="1"/>
            <a:r>
              <a:rPr lang="pt-PT" dirty="0"/>
              <a:t>Segundo nível</a:t>
            </a:r>
          </a:p>
          <a:p>
            <a:pPr lvl="2"/>
            <a:r>
              <a:rPr lang="pt-PT" dirty="0"/>
              <a:t>Terceiro nível</a:t>
            </a:r>
          </a:p>
          <a:p>
            <a:pPr lvl="3"/>
            <a:r>
              <a:rPr lang="pt-PT" dirty="0"/>
              <a:t>Quarto nível</a:t>
            </a:r>
          </a:p>
          <a:p>
            <a:pPr lvl="4"/>
            <a:r>
              <a:rPr lang="pt-PT" dirty="0"/>
              <a:t>Quinto nível</a:t>
            </a:r>
            <a:endParaRPr lang="en-US" dirty="0"/>
          </a:p>
        </p:txBody>
      </p:sp>
    </p:spTree>
    <p:extLst>
      <p:ext uri="{BB962C8B-B14F-4D97-AF65-F5344CB8AC3E}">
        <p14:creationId xmlns:p14="http://schemas.microsoft.com/office/powerpoint/2010/main" val="3806292151"/>
      </p:ext>
    </p:extLst>
  </p:cSld>
  <p:clrMapOvr>
    <a:masterClrMapping/>
  </p:clrMapOvr>
  <p:transition spd="slow">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1925666" y="8813801"/>
            <a:ext cx="20721003" cy="2724150"/>
          </a:xfrm>
        </p:spPr>
        <p:txBody>
          <a:bodyPr anchor="t"/>
          <a:lstStyle>
            <a:lvl1pPr algn="l">
              <a:defRPr sz="8000" b="1" cap="all"/>
            </a:lvl1pPr>
          </a:lstStyle>
          <a:p>
            <a:r>
              <a:rPr lang="hu-HU"/>
              <a:t>Mintacím szerkesztése</a:t>
            </a:r>
            <a:endParaRPr lang="en-US"/>
          </a:p>
        </p:txBody>
      </p:sp>
      <p:sp>
        <p:nvSpPr>
          <p:cNvPr id="3" name="Szöveg helye 2"/>
          <p:cNvSpPr>
            <a:spLocks noGrp="1"/>
          </p:cNvSpPr>
          <p:nvPr>
            <p:ph type="body" idx="1"/>
          </p:nvPr>
        </p:nvSpPr>
        <p:spPr>
          <a:xfrm>
            <a:off x="1925666" y="5813427"/>
            <a:ext cx="20721003" cy="3000374"/>
          </a:xfrm>
        </p:spPr>
        <p:txBody>
          <a:bodyPr anchor="b"/>
          <a:lstStyle>
            <a:lvl1pPr marL="0" indent="0">
              <a:buNone/>
              <a:defRPr sz="7200" b="1">
                <a:solidFill>
                  <a:srgbClr val="FF0000"/>
                </a:solidFill>
                <a:effectLst>
                  <a:outerShdw blurRad="38100" dist="38100" dir="2700000" algn="tl">
                    <a:srgbClr val="000000">
                      <a:alpha val="43137"/>
                    </a:srgbClr>
                  </a:outerShdw>
                </a:effectLst>
              </a:defRPr>
            </a:lvl1pPr>
            <a:lvl2pPr marL="914400" indent="0">
              <a:buNone/>
              <a:defRPr sz="3600"/>
            </a:lvl2pPr>
            <a:lvl3pPr marL="1828800" indent="0">
              <a:buNone/>
              <a:defRPr sz="3200"/>
            </a:lvl3pPr>
            <a:lvl4pPr marL="2743200" indent="0">
              <a:buNone/>
              <a:defRPr sz="2800"/>
            </a:lvl4pPr>
            <a:lvl5pPr marL="3657600" indent="0">
              <a:buNone/>
              <a:defRPr sz="2800"/>
            </a:lvl5pPr>
            <a:lvl6pPr marL="4572000" indent="0">
              <a:buNone/>
              <a:defRPr sz="2800"/>
            </a:lvl6pPr>
            <a:lvl7pPr marL="5486400" indent="0">
              <a:buNone/>
              <a:defRPr sz="2800"/>
            </a:lvl7pPr>
            <a:lvl8pPr marL="6400800" indent="0">
              <a:buNone/>
              <a:defRPr sz="2800"/>
            </a:lvl8pPr>
            <a:lvl9pPr marL="7315200" indent="0">
              <a:buNone/>
              <a:defRPr sz="2800"/>
            </a:lvl9pPr>
          </a:lstStyle>
          <a:p>
            <a:pPr lvl="0"/>
            <a:r>
              <a:rPr lang="hu-HU" dirty="0"/>
              <a:t>Mintaszöveg szerkesztése</a:t>
            </a:r>
          </a:p>
        </p:txBody>
      </p:sp>
      <p:sp>
        <p:nvSpPr>
          <p:cNvPr id="6" name="Rectangle 6"/>
          <p:cNvSpPr>
            <a:spLocks noGrp="1" noChangeArrowheads="1"/>
          </p:cNvSpPr>
          <p:nvPr>
            <p:ph type="sldNum" sz="quarter" idx="12"/>
          </p:nvPr>
        </p:nvSpPr>
        <p:spPr>
          <a:ln/>
        </p:spPr>
        <p:txBody>
          <a:bodyPr/>
          <a:lstStyle>
            <a:lvl1pPr>
              <a:defRPr/>
            </a:lvl1pPr>
          </a:lstStyle>
          <a:p>
            <a:pPr>
              <a:defRPr/>
            </a:pPr>
            <a:endParaRPr lang="hu-HU" dirty="0"/>
          </a:p>
        </p:txBody>
      </p:sp>
      <p:sp>
        <p:nvSpPr>
          <p:cNvPr id="7" name="Rectangle 15">
            <a:extLst>
              <a:ext uri="{FF2B5EF4-FFF2-40B4-BE49-F238E27FC236}">
                <a16:creationId xmlns:a16="http://schemas.microsoft.com/office/drawing/2014/main" xmlns="" id="{D602CB3A-B6AD-40BE-B688-FE7116FDC6EF}"/>
              </a:ext>
            </a:extLst>
          </p:cNvPr>
          <p:cNvSpPr/>
          <p:nvPr userDrawn="1"/>
        </p:nvSpPr>
        <p:spPr>
          <a:xfrm>
            <a:off x="22077640" y="12410585"/>
            <a:ext cx="782782" cy="830919"/>
          </a:xfrm>
          <a:prstGeom prst="rect">
            <a:avLst/>
          </a:prstGeom>
          <a:solidFill>
            <a:srgbClr val="ED519B"/>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srgbClr val="169CBC"/>
              </a:solidFill>
            </a:endParaRPr>
          </a:p>
        </p:txBody>
      </p:sp>
      <p:sp>
        <p:nvSpPr>
          <p:cNvPr id="8" name="TextBox 11">
            <a:extLst>
              <a:ext uri="{FF2B5EF4-FFF2-40B4-BE49-F238E27FC236}">
                <a16:creationId xmlns:a16="http://schemas.microsoft.com/office/drawing/2014/main" xmlns="" id="{E2A38B28-E866-4AC0-AB8B-05A8A2FDC7B9}"/>
              </a:ext>
            </a:extLst>
          </p:cNvPr>
          <p:cNvSpPr txBox="1"/>
          <p:nvPr userDrawn="1"/>
        </p:nvSpPr>
        <p:spPr>
          <a:xfrm>
            <a:off x="22132337" y="12565818"/>
            <a:ext cx="651387" cy="523184"/>
          </a:xfrm>
          <a:prstGeom prst="rect">
            <a:avLst/>
          </a:prstGeom>
          <a:noFill/>
        </p:spPr>
        <p:txBody>
          <a:bodyPr wrap="none" lIns="182843" tIns="91422" rIns="182843" bIns="91422" rtlCol="0">
            <a:spAutoFit/>
          </a:bodyPr>
          <a:lstStyle/>
          <a:p>
            <a:pPr algn="ctr"/>
            <a:fld id="{260E2A6B-A809-4840-BF14-8648BC0BDF87}" type="slidenum">
              <a:rPr lang="id-ID" sz="2200" b="0" i="0" smtClean="0">
                <a:solidFill>
                  <a:schemeClr val="bg1"/>
                </a:solidFill>
                <a:latin typeface="Source Sans Pro Light" charset="0"/>
                <a:ea typeface="Source Sans Pro Light" charset="0"/>
                <a:cs typeface="Source Sans Pro Light" charset="0"/>
              </a:rPr>
              <a:pPr algn="ctr"/>
              <a:t>‹Nº›</a:t>
            </a:fld>
            <a:endParaRPr lang="id-ID" sz="2200" b="0" i="0" dirty="0">
              <a:solidFill>
                <a:schemeClr val="bg1"/>
              </a:solidFill>
              <a:latin typeface="Source Sans Pro Light" charset="0"/>
              <a:ea typeface="Source Sans Pro Light" charset="0"/>
              <a:cs typeface="Source Sans Pro Light" charset="0"/>
            </a:endParaRPr>
          </a:p>
        </p:txBody>
      </p:sp>
      <p:pic>
        <p:nvPicPr>
          <p:cNvPr id="9" name="Imagem 3">
            <a:extLst>
              <a:ext uri="{FF2B5EF4-FFF2-40B4-BE49-F238E27FC236}">
                <a16:creationId xmlns:a16="http://schemas.microsoft.com/office/drawing/2014/main" xmlns="" id="{2F8D4856-7908-4C77-ADA7-D175EB747753}"/>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13703" t="11962" b="15772"/>
          <a:stretch/>
        </p:blipFill>
        <p:spPr>
          <a:xfrm>
            <a:off x="1655252" y="11737725"/>
            <a:ext cx="2843872" cy="1380225"/>
          </a:xfrm>
          <a:prstGeom prst="rect">
            <a:avLst/>
          </a:prstGeom>
        </p:spPr>
      </p:pic>
      <p:sp>
        <p:nvSpPr>
          <p:cNvPr id="10" name="Content Placeholder 2"/>
          <p:cNvSpPr>
            <a:spLocks noGrp="1"/>
          </p:cNvSpPr>
          <p:nvPr>
            <p:ph idx="13"/>
          </p:nvPr>
        </p:nvSpPr>
        <p:spPr>
          <a:xfrm>
            <a:off x="1675964" y="3651250"/>
            <a:ext cx="21025723" cy="8702676"/>
          </a:xfrm>
          <a:prstGeom prst="rect">
            <a:avLst/>
          </a:prstGeom>
        </p:spPr>
        <p:txBody>
          <a:bodyPr/>
          <a:lstStyle/>
          <a:p>
            <a:pPr lvl="0"/>
            <a:r>
              <a:rPr lang="pt-PT" dirty="0"/>
              <a:t>Editar os estilos de texto do Modelo Global</a:t>
            </a:r>
          </a:p>
          <a:p>
            <a:pPr lvl="1"/>
            <a:r>
              <a:rPr lang="pt-PT" dirty="0"/>
              <a:t>Segundo nível</a:t>
            </a:r>
          </a:p>
          <a:p>
            <a:pPr lvl="2"/>
            <a:r>
              <a:rPr lang="pt-PT" dirty="0"/>
              <a:t>Terceiro nível</a:t>
            </a:r>
          </a:p>
          <a:p>
            <a:pPr lvl="3"/>
            <a:r>
              <a:rPr lang="pt-PT" dirty="0"/>
              <a:t>Quarto nível</a:t>
            </a:r>
          </a:p>
          <a:p>
            <a:pPr lvl="4"/>
            <a:r>
              <a:rPr lang="pt-PT" dirty="0"/>
              <a:t>Quinto nível</a:t>
            </a:r>
            <a:endParaRPr lang="en-US" dirty="0"/>
          </a:p>
        </p:txBody>
      </p:sp>
    </p:spTree>
    <p:extLst>
      <p:ext uri="{BB962C8B-B14F-4D97-AF65-F5344CB8AC3E}">
        <p14:creationId xmlns:p14="http://schemas.microsoft.com/office/powerpoint/2010/main" val="1357933062"/>
      </p:ext>
    </p:extLst>
  </p:cSld>
  <p:clrMapOvr>
    <a:masterClrMapping/>
  </p:clrMapOvr>
  <p:transition spd="slow">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endParaRPr lang="hu-HU" dirty="0"/>
          </a:p>
        </p:txBody>
      </p:sp>
      <p:sp>
        <p:nvSpPr>
          <p:cNvPr id="6" name="Rectangle 15">
            <a:extLst>
              <a:ext uri="{FF2B5EF4-FFF2-40B4-BE49-F238E27FC236}">
                <a16:creationId xmlns:a16="http://schemas.microsoft.com/office/drawing/2014/main" xmlns="" id="{D602CB3A-B6AD-40BE-B688-FE7116FDC6EF}"/>
              </a:ext>
            </a:extLst>
          </p:cNvPr>
          <p:cNvSpPr/>
          <p:nvPr userDrawn="1"/>
        </p:nvSpPr>
        <p:spPr>
          <a:xfrm>
            <a:off x="22077640" y="12410585"/>
            <a:ext cx="782782" cy="830919"/>
          </a:xfrm>
          <a:prstGeom prst="rect">
            <a:avLst/>
          </a:prstGeom>
          <a:solidFill>
            <a:srgbClr val="ED519B"/>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srgbClr val="169CBC"/>
              </a:solidFill>
            </a:endParaRPr>
          </a:p>
        </p:txBody>
      </p:sp>
      <p:sp>
        <p:nvSpPr>
          <p:cNvPr id="7" name="TextBox 11">
            <a:extLst>
              <a:ext uri="{FF2B5EF4-FFF2-40B4-BE49-F238E27FC236}">
                <a16:creationId xmlns:a16="http://schemas.microsoft.com/office/drawing/2014/main" xmlns="" id="{E2A38B28-E866-4AC0-AB8B-05A8A2FDC7B9}"/>
              </a:ext>
            </a:extLst>
          </p:cNvPr>
          <p:cNvSpPr txBox="1"/>
          <p:nvPr userDrawn="1"/>
        </p:nvSpPr>
        <p:spPr>
          <a:xfrm>
            <a:off x="22132337" y="12565818"/>
            <a:ext cx="651387" cy="523184"/>
          </a:xfrm>
          <a:prstGeom prst="rect">
            <a:avLst/>
          </a:prstGeom>
          <a:noFill/>
        </p:spPr>
        <p:txBody>
          <a:bodyPr wrap="none" lIns="182843" tIns="91422" rIns="182843" bIns="91422" rtlCol="0">
            <a:spAutoFit/>
          </a:bodyPr>
          <a:lstStyle/>
          <a:p>
            <a:pPr algn="ctr"/>
            <a:fld id="{260E2A6B-A809-4840-BF14-8648BC0BDF87}" type="slidenum">
              <a:rPr lang="id-ID" sz="2200" b="0" i="0" smtClean="0">
                <a:solidFill>
                  <a:schemeClr val="bg1"/>
                </a:solidFill>
                <a:latin typeface="Source Sans Pro Light" charset="0"/>
                <a:ea typeface="Source Sans Pro Light" charset="0"/>
                <a:cs typeface="Source Sans Pro Light" charset="0"/>
              </a:rPr>
              <a:pPr algn="ctr"/>
              <a:t>‹Nº›</a:t>
            </a:fld>
            <a:endParaRPr lang="id-ID" sz="2200" b="0" i="0" dirty="0">
              <a:solidFill>
                <a:schemeClr val="bg1"/>
              </a:solidFill>
              <a:latin typeface="Source Sans Pro Light" charset="0"/>
              <a:ea typeface="Source Sans Pro Light" charset="0"/>
              <a:cs typeface="Source Sans Pro Light" charset="0"/>
            </a:endParaRPr>
          </a:p>
        </p:txBody>
      </p:sp>
      <p:pic>
        <p:nvPicPr>
          <p:cNvPr id="8" name="Imagem 3">
            <a:extLst>
              <a:ext uri="{FF2B5EF4-FFF2-40B4-BE49-F238E27FC236}">
                <a16:creationId xmlns:a16="http://schemas.microsoft.com/office/drawing/2014/main" xmlns="" id="{2F8D4856-7908-4C77-ADA7-D175EB747753}"/>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13703" t="11962" b="15772"/>
          <a:stretch/>
        </p:blipFill>
        <p:spPr>
          <a:xfrm>
            <a:off x="1655252" y="11737725"/>
            <a:ext cx="2843872" cy="1380225"/>
          </a:xfrm>
          <a:prstGeom prst="rect">
            <a:avLst/>
          </a:prstGeom>
        </p:spPr>
      </p:pic>
      <p:sp>
        <p:nvSpPr>
          <p:cNvPr id="9" name="Content Placeholder 2"/>
          <p:cNvSpPr>
            <a:spLocks noGrp="1"/>
          </p:cNvSpPr>
          <p:nvPr>
            <p:ph idx="1"/>
          </p:nvPr>
        </p:nvSpPr>
        <p:spPr>
          <a:xfrm>
            <a:off x="1675964" y="3651250"/>
            <a:ext cx="21025723" cy="8702676"/>
          </a:xfrm>
          <a:prstGeom prst="rect">
            <a:avLst/>
          </a:prstGeom>
        </p:spPr>
        <p:txBody>
          <a:bodyPr/>
          <a:lstStyle/>
          <a:p>
            <a:pPr lvl="0"/>
            <a:r>
              <a:rPr lang="pt-PT" dirty="0"/>
              <a:t>Editar os estilos de texto do Modelo Global</a:t>
            </a:r>
          </a:p>
          <a:p>
            <a:pPr lvl="1"/>
            <a:r>
              <a:rPr lang="pt-PT" dirty="0"/>
              <a:t>Segundo nível</a:t>
            </a:r>
          </a:p>
          <a:p>
            <a:pPr lvl="2"/>
            <a:r>
              <a:rPr lang="pt-PT" dirty="0"/>
              <a:t>Terceiro nível</a:t>
            </a:r>
          </a:p>
          <a:p>
            <a:pPr lvl="3"/>
            <a:r>
              <a:rPr lang="pt-PT" dirty="0"/>
              <a:t>Quarto nível</a:t>
            </a:r>
          </a:p>
          <a:p>
            <a:pPr lvl="4"/>
            <a:r>
              <a:rPr lang="pt-PT" dirty="0"/>
              <a:t>Quinto nível</a:t>
            </a:r>
            <a:endParaRPr lang="en-US" dirty="0"/>
          </a:p>
        </p:txBody>
      </p:sp>
    </p:spTree>
    <p:extLst>
      <p:ext uri="{BB962C8B-B14F-4D97-AF65-F5344CB8AC3E}">
        <p14:creationId xmlns:p14="http://schemas.microsoft.com/office/powerpoint/2010/main" val="1860809274"/>
      </p:ext>
    </p:extLst>
  </p:cSld>
  <p:clrMapOvr>
    <a:masterClrMapping/>
  </p:clrMapOvr>
  <p:transition spd="slow">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Üres">
    <p:spTree>
      <p:nvGrpSpPr>
        <p:cNvPr id="1" name=""/>
        <p:cNvGrpSpPr/>
        <p:nvPr/>
      </p:nvGrpSpPr>
      <p:grpSpPr>
        <a:xfrm>
          <a:off x="0" y="0"/>
          <a:ext cx="0" cy="0"/>
          <a:chOff x="0" y="0"/>
          <a:chExt cx="0" cy="0"/>
        </a:xfrm>
      </p:grpSpPr>
      <p:sp>
        <p:nvSpPr>
          <p:cNvPr id="6" name="Cím 1"/>
          <p:cNvSpPr>
            <a:spLocks noGrp="1"/>
          </p:cNvSpPr>
          <p:nvPr>
            <p:ph type="title"/>
          </p:nvPr>
        </p:nvSpPr>
        <p:spPr>
          <a:xfrm>
            <a:off x="0" y="-54768"/>
            <a:ext cx="24377650" cy="1584176"/>
          </a:xfrm>
          <a:noFill/>
          <a:ln>
            <a:noFill/>
          </a:ln>
        </p:spPr>
        <p:txBody>
          <a:bodyPr>
            <a:normAutofit/>
          </a:bodyPr>
          <a:lstStyle>
            <a:lvl1pPr>
              <a:defRPr sz="6400">
                <a:solidFill>
                  <a:schemeClr val="tx1"/>
                </a:solidFill>
              </a:defRPr>
            </a:lvl1pPr>
          </a:lstStyle>
          <a:p>
            <a:r>
              <a:rPr lang="hu-HU"/>
              <a:t>Mintacím szerkesztése</a:t>
            </a:r>
            <a:endParaRPr lang="en-US"/>
          </a:p>
        </p:txBody>
      </p:sp>
      <p:sp>
        <p:nvSpPr>
          <p:cNvPr id="7" name="Rectangle 15">
            <a:extLst>
              <a:ext uri="{FF2B5EF4-FFF2-40B4-BE49-F238E27FC236}">
                <a16:creationId xmlns:a16="http://schemas.microsoft.com/office/drawing/2014/main" xmlns="" id="{D602CB3A-B6AD-40BE-B688-FE7116FDC6EF}"/>
              </a:ext>
            </a:extLst>
          </p:cNvPr>
          <p:cNvSpPr/>
          <p:nvPr userDrawn="1"/>
        </p:nvSpPr>
        <p:spPr>
          <a:xfrm>
            <a:off x="22077640" y="12410585"/>
            <a:ext cx="782782" cy="830919"/>
          </a:xfrm>
          <a:prstGeom prst="rect">
            <a:avLst/>
          </a:prstGeom>
          <a:solidFill>
            <a:srgbClr val="ED519B"/>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srgbClr val="169CBC"/>
              </a:solidFill>
            </a:endParaRPr>
          </a:p>
        </p:txBody>
      </p:sp>
      <p:sp>
        <p:nvSpPr>
          <p:cNvPr id="8" name="TextBox 11">
            <a:extLst>
              <a:ext uri="{FF2B5EF4-FFF2-40B4-BE49-F238E27FC236}">
                <a16:creationId xmlns:a16="http://schemas.microsoft.com/office/drawing/2014/main" xmlns="" id="{E2A38B28-E866-4AC0-AB8B-05A8A2FDC7B9}"/>
              </a:ext>
            </a:extLst>
          </p:cNvPr>
          <p:cNvSpPr txBox="1"/>
          <p:nvPr userDrawn="1"/>
        </p:nvSpPr>
        <p:spPr>
          <a:xfrm>
            <a:off x="22132337" y="12565818"/>
            <a:ext cx="651387" cy="523184"/>
          </a:xfrm>
          <a:prstGeom prst="rect">
            <a:avLst/>
          </a:prstGeom>
          <a:noFill/>
        </p:spPr>
        <p:txBody>
          <a:bodyPr wrap="none" lIns="182843" tIns="91422" rIns="182843" bIns="91422" rtlCol="0">
            <a:spAutoFit/>
          </a:bodyPr>
          <a:lstStyle/>
          <a:p>
            <a:pPr algn="ctr"/>
            <a:fld id="{260E2A6B-A809-4840-BF14-8648BC0BDF87}" type="slidenum">
              <a:rPr lang="id-ID" sz="2200" b="0" i="0" smtClean="0">
                <a:solidFill>
                  <a:schemeClr val="bg1"/>
                </a:solidFill>
                <a:latin typeface="Source Sans Pro Light" charset="0"/>
                <a:ea typeface="Source Sans Pro Light" charset="0"/>
                <a:cs typeface="Source Sans Pro Light" charset="0"/>
              </a:rPr>
              <a:pPr algn="ctr"/>
              <a:t>‹Nº›</a:t>
            </a:fld>
            <a:endParaRPr lang="id-ID" sz="2200" b="0" i="0" dirty="0">
              <a:solidFill>
                <a:schemeClr val="bg1"/>
              </a:solidFill>
              <a:latin typeface="Source Sans Pro Light" charset="0"/>
              <a:ea typeface="Source Sans Pro Light" charset="0"/>
              <a:cs typeface="Source Sans Pro Light" charset="0"/>
            </a:endParaRPr>
          </a:p>
        </p:txBody>
      </p:sp>
      <p:pic>
        <p:nvPicPr>
          <p:cNvPr id="9" name="Imagem 3">
            <a:extLst>
              <a:ext uri="{FF2B5EF4-FFF2-40B4-BE49-F238E27FC236}">
                <a16:creationId xmlns:a16="http://schemas.microsoft.com/office/drawing/2014/main" xmlns="" id="{2F8D4856-7908-4C77-ADA7-D175EB747753}"/>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13703" t="11962" b="15772"/>
          <a:stretch/>
        </p:blipFill>
        <p:spPr>
          <a:xfrm>
            <a:off x="1655252" y="11737725"/>
            <a:ext cx="2843872" cy="1380225"/>
          </a:xfrm>
          <a:prstGeom prst="rect">
            <a:avLst/>
          </a:prstGeom>
        </p:spPr>
      </p:pic>
      <p:sp>
        <p:nvSpPr>
          <p:cNvPr id="10" name="Content Placeholder 2"/>
          <p:cNvSpPr>
            <a:spLocks noGrp="1"/>
          </p:cNvSpPr>
          <p:nvPr>
            <p:ph idx="1"/>
          </p:nvPr>
        </p:nvSpPr>
        <p:spPr>
          <a:xfrm>
            <a:off x="1675964" y="3651250"/>
            <a:ext cx="21025723" cy="8702676"/>
          </a:xfrm>
          <a:prstGeom prst="rect">
            <a:avLst/>
          </a:prstGeom>
        </p:spPr>
        <p:txBody>
          <a:bodyPr/>
          <a:lstStyle/>
          <a:p>
            <a:pPr lvl="0"/>
            <a:r>
              <a:rPr lang="pt-PT" dirty="0"/>
              <a:t>Editar os estilos de texto do Modelo Global</a:t>
            </a:r>
          </a:p>
          <a:p>
            <a:pPr lvl="1"/>
            <a:r>
              <a:rPr lang="pt-PT" dirty="0"/>
              <a:t>Segundo nível</a:t>
            </a:r>
          </a:p>
          <a:p>
            <a:pPr lvl="2"/>
            <a:r>
              <a:rPr lang="pt-PT" dirty="0"/>
              <a:t>Terceiro nível</a:t>
            </a:r>
          </a:p>
          <a:p>
            <a:pPr lvl="3"/>
            <a:r>
              <a:rPr lang="pt-PT" dirty="0"/>
              <a:t>Quarto nível</a:t>
            </a:r>
          </a:p>
          <a:p>
            <a:pPr lvl="4"/>
            <a:r>
              <a:rPr lang="pt-PT" dirty="0"/>
              <a:t>Quinto nível</a:t>
            </a:r>
            <a:endParaRPr lang="en-US" dirty="0"/>
          </a:p>
        </p:txBody>
      </p:sp>
    </p:spTree>
    <p:extLst>
      <p:ext uri="{BB962C8B-B14F-4D97-AF65-F5344CB8AC3E}">
        <p14:creationId xmlns:p14="http://schemas.microsoft.com/office/powerpoint/2010/main" val="2277299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Üres">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fld id="{C14B89B1-C072-4E7D-BD85-531515401242}" type="slidenum">
              <a:rPr lang="hu-HU"/>
              <a:pPr>
                <a:defRPr/>
              </a:pPr>
              <a:t>‹Nº›</a:t>
            </a:fld>
            <a:endParaRPr lang="hu-HU"/>
          </a:p>
        </p:txBody>
      </p:sp>
      <p:sp>
        <p:nvSpPr>
          <p:cNvPr id="5" name="Rectangle 15">
            <a:extLst>
              <a:ext uri="{FF2B5EF4-FFF2-40B4-BE49-F238E27FC236}">
                <a16:creationId xmlns:a16="http://schemas.microsoft.com/office/drawing/2014/main" xmlns="" id="{D602CB3A-B6AD-40BE-B688-FE7116FDC6EF}"/>
              </a:ext>
            </a:extLst>
          </p:cNvPr>
          <p:cNvSpPr/>
          <p:nvPr userDrawn="1"/>
        </p:nvSpPr>
        <p:spPr>
          <a:xfrm>
            <a:off x="22077640" y="12410585"/>
            <a:ext cx="782782" cy="830919"/>
          </a:xfrm>
          <a:prstGeom prst="rect">
            <a:avLst/>
          </a:prstGeom>
          <a:solidFill>
            <a:srgbClr val="ED519B"/>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srgbClr val="169CBC"/>
              </a:solidFill>
            </a:endParaRPr>
          </a:p>
        </p:txBody>
      </p:sp>
      <p:sp>
        <p:nvSpPr>
          <p:cNvPr id="6" name="TextBox 11">
            <a:extLst>
              <a:ext uri="{FF2B5EF4-FFF2-40B4-BE49-F238E27FC236}">
                <a16:creationId xmlns:a16="http://schemas.microsoft.com/office/drawing/2014/main" xmlns="" id="{E2A38B28-E866-4AC0-AB8B-05A8A2FDC7B9}"/>
              </a:ext>
            </a:extLst>
          </p:cNvPr>
          <p:cNvSpPr txBox="1"/>
          <p:nvPr userDrawn="1"/>
        </p:nvSpPr>
        <p:spPr>
          <a:xfrm>
            <a:off x="22132337" y="12565818"/>
            <a:ext cx="651387" cy="523184"/>
          </a:xfrm>
          <a:prstGeom prst="rect">
            <a:avLst/>
          </a:prstGeom>
          <a:noFill/>
        </p:spPr>
        <p:txBody>
          <a:bodyPr wrap="none" lIns="182843" tIns="91422" rIns="182843" bIns="91422" rtlCol="0">
            <a:spAutoFit/>
          </a:bodyPr>
          <a:lstStyle/>
          <a:p>
            <a:pPr algn="ctr"/>
            <a:fld id="{260E2A6B-A809-4840-BF14-8648BC0BDF87}" type="slidenum">
              <a:rPr lang="id-ID" sz="2200" b="0" i="0" smtClean="0">
                <a:solidFill>
                  <a:schemeClr val="bg1"/>
                </a:solidFill>
                <a:latin typeface="Source Sans Pro Light" charset="0"/>
                <a:ea typeface="Source Sans Pro Light" charset="0"/>
                <a:cs typeface="Source Sans Pro Light" charset="0"/>
              </a:rPr>
              <a:pPr algn="ctr"/>
              <a:t>‹Nº›</a:t>
            </a:fld>
            <a:endParaRPr lang="id-ID" sz="2200" b="0" i="0" dirty="0">
              <a:solidFill>
                <a:schemeClr val="bg1"/>
              </a:solidFill>
              <a:latin typeface="Source Sans Pro Light" charset="0"/>
              <a:ea typeface="Source Sans Pro Light" charset="0"/>
              <a:cs typeface="Source Sans Pro Light" charset="0"/>
            </a:endParaRPr>
          </a:p>
        </p:txBody>
      </p:sp>
      <p:pic>
        <p:nvPicPr>
          <p:cNvPr id="7" name="Imagem 3">
            <a:extLst>
              <a:ext uri="{FF2B5EF4-FFF2-40B4-BE49-F238E27FC236}">
                <a16:creationId xmlns:a16="http://schemas.microsoft.com/office/drawing/2014/main" xmlns="" id="{2F8D4856-7908-4C77-ADA7-D175EB747753}"/>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13703" t="11962" b="15772"/>
          <a:stretch/>
        </p:blipFill>
        <p:spPr>
          <a:xfrm>
            <a:off x="1655252" y="11737725"/>
            <a:ext cx="2843872" cy="1380225"/>
          </a:xfrm>
          <a:prstGeom prst="rect">
            <a:avLst/>
          </a:prstGeom>
        </p:spPr>
      </p:pic>
      <p:sp>
        <p:nvSpPr>
          <p:cNvPr id="8" name="Content Placeholder 2"/>
          <p:cNvSpPr>
            <a:spLocks noGrp="1"/>
          </p:cNvSpPr>
          <p:nvPr>
            <p:ph idx="1"/>
          </p:nvPr>
        </p:nvSpPr>
        <p:spPr>
          <a:xfrm>
            <a:off x="1675964" y="3651250"/>
            <a:ext cx="21025723" cy="8702676"/>
          </a:xfrm>
          <a:prstGeom prst="rect">
            <a:avLst/>
          </a:prstGeom>
        </p:spPr>
        <p:txBody>
          <a:bodyPr/>
          <a:lstStyle/>
          <a:p>
            <a:pPr lvl="0"/>
            <a:r>
              <a:rPr lang="pt-PT" dirty="0"/>
              <a:t>Editar os estilos de texto do Modelo Global</a:t>
            </a:r>
          </a:p>
          <a:p>
            <a:pPr lvl="1"/>
            <a:r>
              <a:rPr lang="pt-PT" dirty="0"/>
              <a:t>Segundo nível</a:t>
            </a:r>
          </a:p>
          <a:p>
            <a:pPr lvl="2"/>
            <a:r>
              <a:rPr lang="pt-PT" dirty="0"/>
              <a:t>Terceiro nível</a:t>
            </a:r>
          </a:p>
          <a:p>
            <a:pPr lvl="3"/>
            <a:r>
              <a:rPr lang="pt-PT" dirty="0"/>
              <a:t>Quarto nível</a:t>
            </a:r>
          </a:p>
          <a:p>
            <a:pPr lvl="4"/>
            <a:r>
              <a:rPr lang="pt-PT" dirty="0"/>
              <a:t>Quinto nível</a:t>
            </a:r>
            <a:endParaRPr lang="en-US" dirty="0"/>
          </a:p>
        </p:txBody>
      </p:sp>
    </p:spTree>
    <p:extLst>
      <p:ext uri="{BB962C8B-B14F-4D97-AF65-F5344CB8AC3E}">
        <p14:creationId xmlns:p14="http://schemas.microsoft.com/office/powerpoint/2010/main" val="1590572217"/>
      </p:ext>
    </p:extLst>
  </p:cSld>
  <p:clrMapOvr>
    <a:masterClrMapping/>
  </p:clrMapOvr>
  <p:transition spd="slow">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1"/>
            <a:ext cx="21025723" cy="2651126"/>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4762260"/>
      </p:ext>
    </p:extLst>
  </p:cSld>
  <p:clrMap bg1="lt1" tx1="dk1" bg2="lt2" tx2="dk2" accent1="accent1" accent2="accent2" accent3="accent3" accent4="accent4" accent5="accent5" accent6="accent6" hlink="hlink" folHlink="folHlink"/>
  <p:sldLayoutIdLst>
    <p:sldLayoutId id="2147483979" r:id="rId1"/>
    <p:sldLayoutId id="2147484034" r:id="rId2"/>
    <p:sldLayoutId id="2147484016" r:id="rId3"/>
    <p:sldLayoutId id="2147484056" r:id="rId4"/>
    <p:sldLayoutId id="2147484071" r:id="rId5"/>
    <p:sldLayoutId id="2147484072" r:id="rId6"/>
    <p:sldLayoutId id="2147484073" r:id="rId7"/>
    <p:sldLayoutId id="2147484074" r:id="rId8"/>
    <p:sldLayoutId id="2147484075" r:id="rId9"/>
    <p:sldLayoutId id="2147484076" r:id="rId10"/>
  </p:sldLayoutIdLst>
  <p:hf hdr="0" ftr="0" dt="0"/>
  <p:txStyles>
    <p:titleStyle>
      <a:lvl1pPr algn="l" defTabSz="1828343" rtl="0" eaLnBrk="1" latinLnBrk="0" hangingPunct="1">
        <a:lnSpc>
          <a:spcPct val="90000"/>
        </a:lnSpc>
        <a:spcBef>
          <a:spcPct val="0"/>
        </a:spcBef>
        <a:buNone/>
        <a:defRPr sz="8800" b="0" i="0" kern="1200">
          <a:solidFill>
            <a:schemeClr val="tx1"/>
          </a:solidFill>
          <a:latin typeface="Lato Light" charset="0"/>
          <a:ea typeface="Lato Light" charset="0"/>
          <a:cs typeface="Lato Light" charset="0"/>
        </a:defRPr>
      </a:lvl1pPr>
    </p:titleStyle>
    <p:bodyStyle>
      <a:lvl1pPr marL="457086" indent="-457086" algn="l" defTabSz="1828343" rtl="0" eaLnBrk="1" latinLnBrk="0" hangingPunct="1">
        <a:lnSpc>
          <a:spcPct val="90000"/>
        </a:lnSpc>
        <a:spcBef>
          <a:spcPts val="2000"/>
        </a:spcBef>
        <a:buFont typeface="Arial" panose="020B0604020202020204" pitchFamily="34" charset="0"/>
        <a:buChar char="•"/>
        <a:defRPr sz="5599" b="0" i="0" kern="1200">
          <a:solidFill>
            <a:schemeClr val="tx1"/>
          </a:solidFill>
          <a:latin typeface="Lato Light" charset="0"/>
          <a:ea typeface="Lato Light" charset="0"/>
          <a:cs typeface="Lato Light" charset="0"/>
        </a:defRPr>
      </a:lvl1pPr>
      <a:lvl2pPr marL="1371257" indent="-457086" algn="l" defTabSz="1828343" rtl="0" eaLnBrk="1" latinLnBrk="0" hangingPunct="1">
        <a:lnSpc>
          <a:spcPct val="90000"/>
        </a:lnSpc>
        <a:spcBef>
          <a:spcPts val="1000"/>
        </a:spcBef>
        <a:buFont typeface="Arial" panose="020B0604020202020204" pitchFamily="34" charset="0"/>
        <a:buChar char="•"/>
        <a:defRPr sz="4799" b="0" i="0" kern="1200">
          <a:solidFill>
            <a:schemeClr val="tx1"/>
          </a:solidFill>
          <a:latin typeface="Lato Light" charset="0"/>
          <a:ea typeface="Lato Light" charset="0"/>
          <a:cs typeface="Lato Light" charset="0"/>
        </a:defRPr>
      </a:lvl2pPr>
      <a:lvl3pPr marL="2285429" indent="-457086" algn="l" defTabSz="1828343" rtl="0" eaLnBrk="1" latinLnBrk="0" hangingPunct="1">
        <a:lnSpc>
          <a:spcPct val="90000"/>
        </a:lnSpc>
        <a:spcBef>
          <a:spcPts val="1000"/>
        </a:spcBef>
        <a:buFont typeface="Arial" panose="020B0604020202020204" pitchFamily="34" charset="0"/>
        <a:buChar char="•"/>
        <a:defRPr sz="3999" b="0" i="0" kern="1200">
          <a:solidFill>
            <a:schemeClr val="tx1"/>
          </a:solidFill>
          <a:latin typeface="Lato Light" charset="0"/>
          <a:ea typeface="Lato Light" charset="0"/>
          <a:cs typeface="Lato Light" charset="0"/>
        </a:defRPr>
      </a:lvl3pPr>
      <a:lvl4pPr marL="3199600" indent="-457086" algn="l" defTabSz="1828343" rtl="0" eaLnBrk="1" latinLnBrk="0" hangingPunct="1">
        <a:lnSpc>
          <a:spcPct val="90000"/>
        </a:lnSpc>
        <a:spcBef>
          <a:spcPts val="1000"/>
        </a:spcBef>
        <a:buFont typeface="Arial" panose="020B0604020202020204" pitchFamily="34" charset="0"/>
        <a:buChar char="•"/>
        <a:defRPr sz="3599" b="0" i="0" kern="1200">
          <a:solidFill>
            <a:schemeClr val="tx1"/>
          </a:solidFill>
          <a:latin typeface="Lato Light" charset="0"/>
          <a:ea typeface="Lato Light" charset="0"/>
          <a:cs typeface="Lato Light" charset="0"/>
        </a:defRPr>
      </a:lvl4pPr>
      <a:lvl5pPr marL="4113771" indent="-457086" algn="l" defTabSz="1828343" rtl="0" eaLnBrk="1" latinLnBrk="0" hangingPunct="1">
        <a:lnSpc>
          <a:spcPct val="90000"/>
        </a:lnSpc>
        <a:spcBef>
          <a:spcPts val="1000"/>
        </a:spcBef>
        <a:buFont typeface="Arial" panose="020B0604020202020204" pitchFamily="34" charset="0"/>
        <a:buChar char="•"/>
        <a:defRPr sz="3599" b="0" i="0" kern="1200">
          <a:solidFill>
            <a:schemeClr val="tx1"/>
          </a:solidFill>
          <a:latin typeface="Lato Light" charset="0"/>
          <a:ea typeface="Lato Light" charset="0"/>
          <a:cs typeface="Lato Light"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549275"/>
            <a:ext cx="21939250" cy="2286000"/>
          </a:xfrm>
          <a:prstGeom prst="rect">
            <a:avLst/>
          </a:prstGeom>
        </p:spPr>
        <p:txBody>
          <a:bodyPr vert="horz" lIns="91440" tIns="45720" rIns="91440" bIns="45720" rtlCol="0" anchor="ctr">
            <a:normAutofit/>
          </a:bodyPr>
          <a:lstStyle/>
          <a:p>
            <a:r>
              <a:rPr lang="en-US"/>
              <a:t>Click to edit Master title style</a:t>
            </a:r>
            <a:endParaRPr lang="pt-PT"/>
          </a:p>
        </p:txBody>
      </p:sp>
      <p:sp>
        <p:nvSpPr>
          <p:cNvPr id="3" name="Text Placeholder 2"/>
          <p:cNvSpPr>
            <a:spLocks noGrp="1"/>
          </p:cNvSpPr>
          <p:nvPr>
            <p:ph type="body" idx="1"/>
          </p:nvPr>
        </p:nvSpPr>
        <p:spPr>
          <a:xfrm>
            <a:off x="1219200" y="3200400"/>
            <a:ext cx="21939250" cy="90519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Date Placeholder 3"/>
          <p:cNvSpPr>
            <a:spLocks noGrp="1"/>
          </p:cNvSpPr>
          <p:nvPr>
            <p:ph type="dt" sz="half" idx="2"/>
          </p:nvPr>
        </p:nvSpPr>
        <p:spPr>
          <a:xfrm>
            <a:off x="1219200" y="12712700"/>
            <a:ext cx="5688013" cy="730250"/>
          </a:xfrm>
          <a:prstGeom prst="rect">
            <a:avLst/>
          </a:prstGeom>
        </p:spPr>
        <p:txBody>
          <a:bodyPr vert="horz" lIns="91440" tIns="45720" rIns="91440" bIns="45720" rtlCol="0" anchor="ctr"/>
          <a:lstStyle>
            <a:lvl1pPr algn="l">
              <a:defRPr sz="1200">
                <a:solidFill>
                  <a:schemeClr val="tx1">
                    <a:tint val="75000"/>
                  </a:schemeClr>
                </a:solidFill>
              </a:defRPr>
            </a:lvl1pPr>
          </a:lstStyle>
          <a:p>
            <a:fld id="{B9C78560-E902-4717-891B-1E6398E6EC6F}" type="datetime1">
              <a:rPr lang="pt-PT" smtClean="0"/>
              <a:pPr/>
              <a:t>07/06/2021</a:t>
            </a:fld>
            <a:endParaRPr lang="pt-PT"/>
          </a:p>
        </p:txBody>
      </p:sp>
      <p:sp>
        <p:nvSpPr>
          <p:cNvPr id="5" name="Footer Placeholder 4"/>
          <p:cNvSpPr>
            <a:spLocks noGrp="1"/>
          </p:cNvSpPr>
          <p:nvPr>
            <p:ph type="ftr" sz="quarter" idx="3"/>
          </p:nvPr>
        </p:nvSpPr>
        <p:spPr>
          <a:xfrm>
            <a:off x="8329613" y="12712700"/>
            <a:ext cx="7718425" cy="7302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17470438" y="12712700"/>
            <a:ext cx="5688012" cy="730250"/>
          </a:xfrm>
          <a:prstGeom prst="rect">
            <a:avLst/>
          </a:prstGeom>
        </p:spPr>
        <p:txBody>
          <a:bodyPr vert="horz" lIns="91440" tIns="45720" rIns="91440" bIns="45720" rtlCol="0" anchor="ctr"/>
          <a:lstStyle>
            <a:lvl1pPr algn="r">
              <a:defRPr sz="1200">
                <a:solidFill>
                  <a:schemeClr val="tx1">
                    <a:tint val="75000"/>
                  </a:schemeClr>
                </a:solidFill>
              </a:defRPr>
            </a:lvl1pPr>
          </a:lstStyle>
          <a:p>
            <a:fld id="{C6E470C1-1A11-45B0-AB37-ADBCA84B0D59}" type="slidenum">
              <a:rPr lang="pt-PT" smtClean="0"/>
              <a:pPr/>
              <a:t>‹Nº›</a:t>
            </a:fld>
            <a:endParaRPr lang="pt-PT"/>
          </a:p>
        </p:txBody>
      </p:sp>
      <p:sp>
        <p:nvSpPr>
          <p:cNvPr id="7" name="Rectangle 15">
            <a:extLst>
              <a:ext uri="{FF2B5EF4-FFF2-40B4-BE49-F238E27FC236}">
                <a16:creationId xmlns:a16="http://schemas.microsoft.com/office/drawing/2014/main" xmlns="" id="{7C6046A9-57AF-4749-9A25-96F06AC71BDE}"/>
              </a:ext>
            </a:extLst>
          </p:cNvPr>
          <p:cNvSpPr/>
          <p:nvPr userDrawn="1"/>
        </p:nvSpPr>
        <p:spPr>
          <a:xfrm>
            <a:off x="22077640" y="12410585"/>
            <a:ext cx="782782" cy="830919"/>
          </a:xfrm>
          <a:prstGeom prst="rect">
            <a:avLst/>
          </a:prstGeom>
          <a:solidFill>
            <a:srgbClr val="ED519B"/>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srgbClr val="169CBC"/>
              </a:solidFill>
            </a:endParaRPr>
          </a:p>
        </p:txBody>
      </p:sp>
      <p:sp>
        <p:nvSpPr>
          <p:cNvPr id="8" name="TextBox 11">
            <a:extLst>
              <a:ext uri="{FF2B5EF4-FFF2-40B4-BE49-F238E27FC236}">
                <a16:creationId xmlns:a16="http://schemas.microsoft.com/office/drawing/2014/main" xmlns="" id="{64852EA0-A01D-4D10-90A0-D918B5B099B0}"/>
              </a:ext>
            </a:extLst>
          </p:cNvPr>
          <p:cNvSpPr txBox="1"/>
          <p:nvPr userDrawn="1"/>
        </p:nvSpPr>
        <p:spPr>
          <a:xfrm>
            <a:off x="22132337" y="12565818"/>
            <a:ext cx="651387" cy="523184"/>
          </a:xfrm>
          <a:prstGeom prst="rect">
            <a:avLst/>
          </a:prstGeom>
          <a:noFill/>
        </p:spPr>
        <p:txBody>
          <a:bodyPr wrap="none" lIns="182843" tIns="91422" rIns="182843" bIns="91422" rtlCol="0">
            <a:spAutoFit/>
          </a:bodyPr>
          <a:lstStyle/>
          <a:p>
            <a:pPr algn="ctr"/>
            <a:fld id="{260E2A6B-A809-4840-BF14-8648BC0BDF87}" type="slidenum">
              <a:rPr lang="id-ID" sz="2200" b="0" i="0" smtClean="0">
                <a:solidFill>
                  <a:schemeClr val="bg1"/>
                </a:solidFill>
                <a:latin typeface="Source Sans Pro Light" charset="0"/>
                <a:ea typeface="Source Sans Pro Light" charset="0"/>
                <a:cs typeface="Source Sans Pro Light" charset="0"/>
              </a:rPr>
              <a:pPr algn="ctr"/>
              <a:t>‹Nº›</a:t>
            </a:fld>
            <a:endParaRPr lang="id-ID" sz="2200" b="0" i="0" dirty="0">
              <a:solidFill>
                <a:schemeClr val="bg1"/>
              </a:solidFill>
              <a:latin typeface="Source Sans Pro Light" charset="0"/>
              <a:ea typeface="Source Sans Pro Light" charset="0"/>
              <a:cs typeface="Source Sans Pro Light" charset="0"/>
            </a:endParaRPr>
          </a:p>
        </p:txBody>
      </p:sp>
    </p:spTree>
    <p:extLst>
      <p:ext uri="{BB962C8B-B14F-4D97-AF65-F5344CB8AC3E}">
        <p14:creationId xmlns:p14="http://schemas.microsoft.com/office/powerpoint/2010/main" val="466356451"/>
      </p:ext>
    </p:extLst>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4" r:id="rId4"/>
    <p:sldLayoutId id="2147484065" r:id="rId5"/>
    <p:sldLayoutId id="2147484066" r:id="rId6"/>
    <p:sldLayoutId id="2147484067" r:id="rId7"/>
    <p:sldLayoutId id="2147484068" r:id="rId8"/>
    <p:sldLayoutId id="2147484069" r:id="rId9"/>
    <p:sldLayoutId id="2147484070" r:id="rId1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6.png"/><Relationship Id="rId3" Type="http://schemas.openxmlformats.org/officeDocument/2006/relationships/image" Target="../media/image39.jpeg"/><Relationship Id="rId7" Type="http://schemas.openxmlformats.org/officeDocument/2006/relationships/image" Target="../media/image43.svg"/><Relationship Id="rId12"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41.png"/><Relationship Id="rId11" Type="http://schemas.openxmlformats.org/officeDocument/2006/relationships/image" Target="../media/image44.png"/><Relationship Id="rId5" Type="http://schemas.openxmlformats.org/officeDocument/2006/relationships/image" Target="../media/image41.svg"/><Relationship Id="rId15" Type="http://schemas.openxmlformats.org/officeDocument/2006/relationships/image" Target="../media/image48.png"/><Relationship Id="rId10" Type="http://schemas.openxmlformats.org/officeDocument/2006/relationships/image" Target="../media/image46.svg"/><Relationship Id="rId4" Type="http://schemas.openxmlformats.org/officeDocument/2006/relationships/image" Target="../media/image40.png"/><Relationship Id="rId9" Type="http://schemas.openxmlformats.org/officeDocument/2006/relationships/image" Target="../media/image43.png"/><Relationship Id="rId14" Type="http://schemas.openxmlformats.org/officeDocument/2006/relationships/image" Target="../media/image47.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startmybusiness123.com/"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E1029A8F-BEE3-A743-8EE3-4302B742BA35}"/>
              </a:ext>
            </a:extLst>
          </p:cNvPr>
          <p:cNvSpPr txBox="1"/>
          <p:nvPr/>
        </p:nvSpPr>
        <p:spPr>
          <a:xfrm>
            <a:off x="525549" y="7792311"/>
            <a:ext cx="10863936" cy="538289"/>
          </a:xfrm>
          <a:prstGeom prst="rect">
            <a:avLst/>
          </a:prstGeom>
          <a:noFill/>
        </p:spPr>
        <p:txBody>
          <a:bodyPr wrap="none" lIns="0" tIns="0" rIns="0" bIns="0" rtlCol="0">
            <a:spAutoFit/>
          </a:bodyPr>
          <a:lstStyle/>
          <a:p>
            <a:pPr algn="ctr">
              <a:lnSpc>
                <a:spcPts val="3733"/>
              </a:lnSpc>
              <a:spcAft>
                <a:spcPts val="3199"/>
              </a:spcAft>
            </a:pPr>
            <a:r>
              <a:rPr lang="hu-HU" sz="5400" b="1" spc="600" dirty="0">
                <a:solidFill>
                  <a:schemeClr val="bg1"/>
                </a:solidFill>
                <a:latin typeface="Arial Black" panose="020B0A04020102020204" pitchFamily="34" charset="0"/>
                <a:ea typeface="Lato" charset="0"/>
                <a:cs typeface="Arial" panose="020B0604020202020204" pitchFamily="34" charset="0"/>
              </a:rPr>
              <a:t>CONCEPT</a:t>
            </a:r>
            <a:r>
              <a:rPr lang="es-ES" sz="5400" b="1" spc="600" dirty="0">
                <a:solidFill>
                  <a:schemeClr val="bg1"/>
                </a:solidFill>
                <a:latin typeface="Arial Black" panose="020B0A04020102020204" pitchFamily="34" charset="0"/>
                <a:ea typeface="Lato" charset="0"/>
                <a:cs typeface="Arial" panose="020B0604020202020204" pitchFamily="34" charset="0"/>
              </a:rPr>
              <a:t>O DE NEGOCIO</a:t>
            </a:r>
            <a:endParaRPr lang="en-US" sz="5400" b="1" spc="600" dirty="0">
              <a:solidFill>
                <a:schemeClr val="bg1"/>
              </a:solidFill>
              <a:latin typeface="Arial Black" panose="020B0A04020102020204" pitchFamily="34" charset="0"/>
              <a:ea typeface="Lato" charset="0"/>
              <a:cs typeface="Arial" panose="020B0604020202020204" pitchFamily="34" charset="0"/>
            </a:endParaRPr>
          </a:p>
        </p:txBody>
      </p:sp>
      <p:sp>
        <p:nvSpPr>
          <p:cNvPr id="17" name="TextBox 7">
            <a:extLst>
              <a:ext uri="{FF2B5EF4-FFF2-40B4-BE49-F238E27FC236}">
                <a16:creationId xmlns:a16="http://schemas.microsoft.com/office/drawing/2014/main" xmlns="" id="{5D7D3096-2D07-4133-91AE-E25A524F6613}"/>
              </a:ext>
            </a:extLst>
          </p:cNvPr>
          <p:cNvSpPr txBox="1"/>
          <p:nvPr/>
        </p:nvSpPr>
        <p:spPr>
          <a:xfrm>
            <a:off x="456257" y="8495770"/>
            <a:ext cx="10984995" cy="437620"/>
          </a:xfrm>
          <a:prstGeom prst="rect">
            <a:avLst/>
          </a:prstGeom>
          <a:noFill/>
        </p:spPr>
        <p:txBody>
          <a:bodyPr wrap="none" lIns="0" tIns="0" rIns="0" bIns="0" rtlCol="0">
            <a:spAutoFit/>
          </a:bodyPr>
          <a:lstStyle/>
          <a:p>
            <a:pPr>
              <a:lnSpc>
                <a:spcPts val="3733"/>
              </a:lnSpc>
              <a:spcAft>
                <a:spcPts val="3199"/>
              </a:spcAft>
            </a:pPr>
            <a:r>
              <a:rPr lang="es-ES" sz="2800" b="1" spc="600" dirty="0">
                <a:solidFill>
                  <a:schemeClr val="bg1"/>
                </a:solidFill>
                <a:latin typeface="Arial" panose="020B0604020202020204" pitchFamily="34" charset="0"/>
                <a:ea typeface="Lato" charset="0"/>
                <a:cs typeface="Arial" panose="020B0604020202020204" pitchFamily="34" charset="0"/>
              </a:rPr>
              <a:t>MODELO DE NEGOCIO DE NUEVA INICIATIVA</a:t>
            </a:r>
            <a:endParaRPr lang="en-US" sz="2800" b="1" spc="600" dirty="0">
              <a:solidFill>
                <a:schemeClr val="bg1"/>
              </a:solidFill>
              <a:latin typeface="Arial" panose="020B0604020202020204" pitchFamily="34" charset="0"/>
              <a:ea typeface="Lato" charset="0"/>
              <a:cs typeface="Arial" panose="020B0604020202020204" pitchFamily="34" charset="0"/>
            </a:endParaRPr>
          </a:p>
        </p:txBody>
      </p:sp>
    </p:spTree>
    <p:extLst>
      <p:ext uri="{BB962C8B-B14F-4D97-AF65-F5344CB8AC3E}">
        <p14:creationId xmlns:p14="http://schemas.microsoft.com/office/powerpoint/2010/main" val="799886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title"/>
          </p:nvPr>
        </p:nvSpPr>
        <p:spPr>
          <a:xfrm>
            <a:off x="2590684" y="5714423"/>
            <a:ext cx="20721003" cy="2724150"/>
          </a:xfrm>
        </p:spPr>
        <p:txBody>
          <a:bodyPr>
            <a:normAutofit/>
          </a:bodyPr>
          <a:lstStyle/>
          <a:p>
            <a:pPr algn="ctr"/>
            <a:r>
              <a:rPr lang="es-ES" dirty="0"/>
              <a:t>INVESTIGACIÓN PRELIMINAR DE MERCADO</a:t>
            </a:r>
            <a:endParaRPr lang="en-US" dirty="0"/>
          </a:p>
        </p:txBody>
      </p:sp>
      <p:sp>
        <p:nvSpPr>
          <p:cNvPr id="7" name="Szöveg helye 6"/>
          <p:cNvSpPr>
            <a:spLocks noGrp="1"/>
          </p:cNvSpPr>
          <p:nvPr>
            <p:ph type="body" idx="1"/>
          </p:nvPr>
        </p:nvSpPr>
        <p:spPr>
          <a:xfrm>
            <a:off x="2341302" y="770372"/>
            <a:ext cx="20721003" cy="3000374"/>
          </a:xfrm>
        </p:spPr>
        <p:txBody>
          <a:bodyPr>
            <a:normAutofit/>
          </a:bodyPr>
          <a:lstStyle/>
          <a:p>
            <a:pPr algn="ctr"/>
            <a:r>
              <a:rPr lang="es-ES" dirty="0" smtClean="0"/>
              <a:t>¿Cómo </a:t>
            </a:r>
            <a:r>
              <a:rPr lang="es-ES" dirty="0"/>
              <a:t>puedes estar preparado para la investigación de mercado?</a:t>
            </a:r>
          </a:p>
        </p:txBody>
      </p:sp>
      <p:sp>
        <p:nvSpPr>
          <p:cNvPr id="2" name="Élőláb helye 1"/>
          <p:cNvSpPr>
            <a:spLocks noGrp="1"/>
          </p:cNvSpPr>
          <p:nvPr>
            <p:ph type="ftr" sz="quarter" idx="4294967295"/>
          </p:nvPr>
        </p:nvSpPr>
        <p:spPr>
          <a:xfrm>
            <a:off x="3742087" y="13106400"/>
            <a:ext cx="17085448" cy="609600"/>
          </a:xfrm>
          <a:prstGeom prst="rect">
            <a:avLst/>
          </a:prstGeom>
        </p:spPr>
        <p:txBody>
          <a:bodyPr/>
          <a:lstStyle/>
          <a:p>
            <a:pPr>
              <a:defRPr/>
            </a:pPr>
            <a:r>
              <a:rPr lang="en-US"/>
              <a:t>_</a:t>
            </a:r>
            <a:endParaRPr lang="hu-HU"/>
          </a:p>
        </p:txBody>
      </p:sp>
    </p:spTree>
    <p:extLst>
      <p:ext uri="{BB962C8B-B14F-4D97-AF65-F5344CB8AC3E}">
        <p14:creationId xmlns:p14="http://schemas.microsoft.com/office/powerpoint/2010/main" val="4159361568"/>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3959225" y="152400"/>
            <a:ext cx="16459200" cy="2286000"/>
          </a:xfrm>
          <a:prstGeom prst="rect">
            <a:avLst/>
          </a:prstGeom>
        </p:spPr>
        <p:txBody>
          <a:bodyPr/>
          <a:lstStyle/>
          <a:p>
            <a:pPr algn="ctr" defTabSz="1828800" eaLnBrk="0" fontAlgn="base" hangingPunct="0">
              <a:spcBef>
                <a:spcPct val="0"/>
              </a:spcBef>
              <a:spcAft>
                <a:spcPct val="0"/>
              </a:spcAft>
              <a:defRPr/>
            </a:pPr>
            <a:r>
              <a:rPr lang="en-US" altLang="en-US" sz="5600" b="1" kern="0" dirty="0">
                <a:solidFill>
                  <a:srgbClr val="333399"/>
                </a:solidFill>
                <a:effectLst>
                  <a:outerShdw blurRad="38100" dist="38100" dir="2700000" algn="tl">
                    <a:srgbClr val="C0C0C0"/>
                  </a:outerShdw>
                </a:effectLst>
                <a:latin typeface="+mj-lt"/>
                <a:ea typeface="+mj-ea"/>
                <a:cs typeface="+mj-cs"/>
              </a:rPr>
              <a:t>Paso #1: </a:t>
            </a:r>
            <a:r>
              <a:rPr lang="en-US" altLang="en-US" sz="5600" b="1" kern="0" dirty="0" err="1">
                <a:solidFill>
                  <a:srgbClr val="333399"/>
                </a:solidFill>
                <a:effectLst>
                  <a:outerShdw blurRad="38100" dist="38100" dir="2700000" algn="tl">
                    <a:srgbClr val="C0C0C0"/>
                  </a:outerShdw>
                </a:effectLst>
                <a:latin typeface="+mj-lt"/>
                <a:ea typeface="+mj-ea"/>
                <a:cs typeface="+mj-cs"/>
              </a:rPr>
              <a:t>Evaluación</a:t>
            </a:r>
            <a:r>
              <a:rPr lang="en-US" altLang="en-US" sz="5600" b="1" kern="0" dirty="0">
                <a:solidFill>
                  <a:srgbClr val="333399"/>
                </a:solidFill>
                <a:effectLst>
                  <a:outerShdw blurRad="38100" dist="38100" dir="2700000" algn="tl">
                    <a:srgbClr val="C0C0C0"/>
                  </a:outerShdw>
                </a:effectLst>
                <a:latin typeface="+mj-lt"/>
                <a:ea typeface="+mj-ea"/>
                <a:cs typeface="+mj-cs"/>
              </a:rPr>
              <a:t> de mercado</a:t>
            </a:r>
          </a:p>
        </p:txBody>
      </p:sp>
      <p:sp>
        <p:nvSpPr>
          <p:cNvPr id="2" name="Szövegdoboz 1"/>
          <p:cNvSpPr txBox="1"/>
          <p:nvPr/>
        </p:nvSpPr>
        <p:spPr>
          <a:xfrm>
            <a:off x="4994110" y="11898561"/>
            <a:ext cx="6336704" cy="646331"/>
          </a:xfrm>
          <a:prstGeom prst="rect">
            <a:avLst/>
          </a:prstGeom>
          <a:noFill/>
        </p:spPr>
        <p:txBody>
          <a:bodyPr wrap="square" rtlCol="0">
            <a:spAutoFit/>
          </a:bodyPr>
          <a:lstStyle/>
          <a:p>
            <a:r>
              <a:rPr lang="es-ES" i="1" dirty="0"/>
              <a:t>Fuente</a:t>
            </a:r>
            <a:r>
              <a:rPr lang="hu-HU" i="1" dirty="0"/>
              <a:t>: © Bill Aulet 2014 </a:t>
            </a:r>
            <a:endParaRPr lang="en-US" i="1" dirty="0"/>
          </a:p>
        </p:txBody>
      </p:sp>
      <p:sp>
        <p:nvSpPr>
          <p:cNvPr id="3" name="Élőláb helye 2"/>
          <p:cNvSpPr>
            <a:spLocks noGrp="1"/>
          </p:cNvSpPr>
          <p:nvPr>
            <p:ph type="ftr" sz="quarter" idx="4294967295"/>
          </p:nvPr>
        </p:nvSpPr>
        <p:spPr>
          <a:xfrm>
            <a:off x="3742087" y="13106400"/>
            <a:ext cx="17085448" cy="609600"/>
          </a:xfrm>
          <a:prstGeom prst="rect">
            <a:avLst/>
          </a:prstGeom>
        </p:spPr>
        <p:txBody>
          <a:bodyPr/>
          <a:lstStyle/>
          <a:p>
            <a:pPr>
              <a:defRPr/>
            </a:pPr>
            <a:r>
              <a:rPr lang="en-US"/>
              <a:t>_</a:t>
            </a:r>
            <a:endParaRPr lang="hu-HU"/>
          </a:p>
        </p:txBody>
      </p:sp>
      <p:pic>
        <p:nvPicPr>
          <p:cNvPr id="4" name="Imagen 3">
            <a:extLst>
              <a:ext uri="{FF2B5EF4-FFF2-40B4-BE49-F238E27FC236}">
                <a16:creationId xmlns:a16="http://schemas.microsoft.com/office/drawing/2014/main" xmlns="" id="{0315840B-C651-42BA-A37B-9B8C237432D0}"/>
              </a:ext>
            </a:extLst>
          </p:cNvPr>
          <p:cNvPicPr>
            <a:picLocks noChangeAspect="1"/>
          </p:cNvPicPr>
          <p:nvPr/>
        </p:nvPicPr>
        <p:blipFill>
          <a:blip r:embed="rId2" cstate="print"/>
          <a:stretch>
            <a:fillRect/>
          </a:stretch>
        </p:blipFill>
        <p:spPr>
          <a:xfrm>
            <a:off x="5240337" y="2007705"/>
            <a:ext cx="14500869" cy="9312758"/>
          </a:xfrm>
          <a:prstGeom prst="rect">
            <a:avLst/>
          </a:prstGeom>
        </p:spPr>
      </p:pic>
    </p:spTree>
    <p:extLst>
      <p:ext uri="{BB962C8B-B14F-4D97-AF65-F5344CB8AC3E}">
        <p14:creationId xmlns:p14="http://schemas.microsoft.com/office/powerpoint/2010/main" val="1729781139"/>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s3.amazonaws.com/libapps/accounts/12722/images/ResearchIcon-300x300.jpg"/>
          <p:cNvPicPr>
            <a:picLocks noChangeAspect="1" noChangeArrowheads="1"/>
          </p:cNvPicPr>
          <p:nvPr/>
        </p:nvPicPr>
        <p:blipFill>
          <a:blip r:embed="rId2" cstate="print"/>
          <a:srcRect/>
          <a:stretch>
            <a:fillRect/>
          </a:stretch>
        </p:blipFill>
        <p:spPr bwMode="auto">
          <a:xfrm>
            <a:off x="17486382" y="2344823"/>
            <a:ext cx="5715000" cy="5715000"/>
          </a:xfrm>
          <a:prstGeom prst="rect">
            <a:avLst/>
          </a:prstGeom>
          <a:noFill/>
        </p:spPr>
      </p:pic>
      <p:sp>
        <p:nvSpPr>
          <p:cNvPr id="6" name="Cím 5"/>
          <p:cNvSpPr>
            <a:spLocks noGrp="1"/>
          </p:cNvSpPr>
          <p:nvPr>
            <p:ph type="title"/>
          </p:nvPr>
        </p:nvSpPr>
        <p:spPr>
          <a:xfrm>
            <a:off x="1675964" y="730251"/>
            <a:ext cx="21025723" cy="1236572"/>
          </a:xfrm>
        </p:spPr>
        <p:txBody>
          <a:bodyPr>
            <a:normAutofit fontScale="90000"/>
          </a:bodyPr>
          <a:lstStyle/>
          <a:p>
            <a:r>
              <a:rPr lang="es-ES" dirty="0" smtClean="0"/>
              <a:t>Investigación Preliminar de Mercado</a:t>
            </a:r>
            <a:endParaRPr lang="es-ES" dirty="0"/>
          </a:p>
        </p:txBody>
      </p:sp>
      <p:sp>
        <p:nvSpPr>
          <p:cNvPr id="7" name="Tartalom helye 6"/>
          <p:cNvSpPr>
            <a:spLocks noGrp="1"/>
          </p:cNvSpPr>
          <p:nvPr>
            <p:ph idx="1"/>
          </p:nvPr>
        </p:nvSpPr>
        <p:spPr>
          <a:xfrm>
            <a:off x="2521566" y="2743200"/>
            <a:ext cx="14964816" cy="8229600"/>
          </a:xfrm>
        </p:spPr>
        <p:txBody>
          <a:bodyPr>
            <a:normAutofit/>
          </a:bodyPr>
          <a:lstStyle/>
          <a:p>
            <a:pPr marL="1028700" indent="-1028700">
              <a:buFont typeface="+mj-lt"/>
              <a:buAutoNum type="arabicPeriod"/>
            </a:pPr>
            <a:r>
              <a:rPr lang="es-ES" sz="5600" dirty="0" smtClean="0"/>
              <a:t>¿Porqué realizar una investigación preliminar de mercado?</a:t>
            </a:r>
          </a:p>
          <a:p>
            <a:pPr marL="1028700" indent="-1028700">
              <a:buFont typeface="+mj-lt"/>
              <a:buAutoNum type="arabicPeriod"/>
            </a:pPr>
            <a:r>
              <a:rPr lang="es-ES" sz="5600" dirty="0" smtClean="0"/>
              <a:t>¿Cuáles son los principales pasos?</a:t>
            </a:r>
          </a:p>
          <a:p>
            <a:pPr marL="1028700" indent="-1028700">
              <a:buFont typeface="+mj-lt"/>
              <a:buAutoNum type="arabicPeriod"/>
            </a:pPr>
            <a:r>
              <a:rPr lang="es-ES" sz="5600" dirty="0" smtClean="0"/>
              <a:t>¿Cómo te prepararás para hacer las entrevistas?</a:t>
            </a:r>
          </a:p>
          <a:p>
            <a:pPr marL="1028700" indent="-1028700">
              <a:buFont typeface="+mj-lt"/>
              <a:buAutoNum type="arabicPeriod"/>
            </a:pPr>
            <a:r>
              <a:rPr lang="es-ES" sz="5600" dirty="0" smtClean="0"/>
              <a:t>¿Cómo puedes analizar los resultados?</a:t>
            </a:r>
          </a:p>
          <a:p>
            <a:pPr marL="1028700" indent="-1028700">
              <a:buFont typeface="+mj-lt"/>
              <a:buAutoNum type="arabicPeriod"/>
            </a:pPr>
            <a:r>
              <a:rPr lang="es-ES" sz="5600" dirty="0" smtClean="0"/>
              <a:t>¿Cuales serán las principales consecuencias de la investigación?</a:t>
            </a:r>
            <a:endParaRPr lang="es-ES" sz="5600" dirty="0"/>
          </a:p>
        </p:txBody>
      </p:sp>
      <p:sp>
        <p:nvSpPr>
          <p:cNvPr id="2" name="Élőláb helye 1"/>
          <p:cNvSpPr>
            <a:spLocks noGrp="1"/>
          </p:cNvSpPr>
          <p:nvPr>
            <p:ph type="ftr" sz="quarter" idx="4294967295"/>
          </p:nvPr>
        </p:nvSpPr>
        <p:spPr>
          <a:xfrm>
            <a:off x="3742087" y="13106400"/>
            <a:ext cx="17085448" cy="609600"/>
          </a:xfrm>
          <a:prstGeom prst="rect">
            <a:avLst/>
          </a:prstGeom>
        </p:spPr>
        <p:txBody>
          <a:bodyPr/>
          <a:lstStyle/>
          <a:p>
            <a:pPr>
              <a:defRPr/>
            </a:pPr>
            <a:r>
              <a:rPr lang="en-US"/>
              <a:t>_</a:t>
            </a:r>
            <a:endParaRPr lang="hu-HU"/>
          </a:p>
        </p:txBody>
      </p:sp>
    </p:spTree>
    <p:extLst>
      <p:ext uri="{BB962C8B-B14F-4D97-AF65-F5344CB8AC3E}">
        <p14:creationId xmlns:p14="http://schemas.microsoft.com/office/powerpoint/2010/main" val="1207306989"/>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us.cdn4.123rf.com/168nwm/kchung/kchung1401/kchung140100350/25024410-3d-szem%C3%A9ly-mutatva-egy-felki%C3%A1lt%C3%B3jel-elszigetelt-feh%C3%A9r-h%C3%A1tt%C3%A9r.jpg"/>
          <p:cNvPicPr>
            <a:picLocks noChangeAspect="1" noChangeArrowheads="1"/>
          </p:cNvPicPr>
          <p:nvPr/>
        </p:nvPicPr>
        <p:blipFill>
          <a:blip r:embed="rId2" cstate="print"/>
          <a:srcRect/>
          <a:stretch>
            <a:fillRect/>
          </a:stretch>
        </p:blipFill>
        <p:spPr bwMode="auto">
          <a:xfrm>
            <a:off x="3044825" y="8298160"/>
            <a:ext cx="3200400" cy="3200400"/>
          </a:xfrm>
          <a:prstGeom prst="rect">
            <a:avLst/>
          </a:prstGeom>
          <a:noFill/>
        </p:spPr>
      </p:pic>
      <p:pic>
        <p:nvPicPr>
          <p:cNvPr id="9218" name="Picture 2" descr="http://hirportal.sikerado.hu/images/kep/201310/info_kerdojel.gif"/>
          <p:cNvPicPr>
            <a:picLocks noChangeAspect="1" noChangeArrowheads="1"/>
          </p:cNvPicPr>
          <p:nvPr/>
        </p:nvPicPr>
        <p:blipFill>
          <a:blip r:embed="rId3" cstate="print"/>
          <a:srcRect/>
          <a:stretch>
            <a:fillRect/>
          </a:stretch>
        </p:blipFill>
        <p:spPr bwMode="auto">
          <a:xfrm>
            <a:off x="18669545" y="1"/>
            <a:ext cx="2663280" cy="3549510"/>
          </a:xfrm>
          <a:prstGeom prst="rect">
            <a:avLst/>
          </a:prstGeom>
          <a:noFill/>
        </p:spPr>
      </p:pic>
      <p:sp>
        <p:nvSpPr>
          <p:cNvPr id="2" name="Cím 1"/>
          <p:cNvSpPr>
            <a:spLocks noGrp="1"/>
          </p:cNvSpPr>
          <p:nvPr>
            <p:ph type="title"/>
          </p:nvPr>
        </p:nvSpPr>
        <p:spPr/>
        <p:txBody>
          <a:bodyPr/>
          <a:lstStyle/>
          <a:p>
            <a:r>
              <a:rPr lang="es-ES" dirty="0"/>
              <a:t>Por qué</a:t>
            </a:r>
            <a:r>
              <a:rPr lang="hu-HU" dirty="0"/>
              <a:t>?</a:t>
            </a:r>
            <a:endParaRPr lang="en-US" dirty="0"/>
          </a:p>
        </p:txBody>
      </p:sp>
      <p:sp>
        <p:nvSpPr>
          <p:cNvPr id="3" name="Tartalom helye 2"/>
          <p:cNvSpPr>
            <a:spLocks noGrp="1"/>
          </p:cNvSpPr>
          <p:nvPr>
            <p:ph idx="1"/>
          </p:nvPr>
        </p:nvSpPr>
        <p:spPr>
          <a:xfrm>
            <a:off x="4568825" y="2878832"/>
            <a:ext cx="16260960" cy="9163744"/>
          </a:xfrm>
        </p:spPr>
        <p:txBody>
          <a:bodyPr>
            <a:normAutofit fontScale="92500"/>
          </a:bodyPr>
          <a:lstStyle/>
          <a:p>
            <a:pPr marL="914400" indent="-914400">
              <a:buFont typeface="+mj-lt"/>
              <a:buAutoNum type="arabicPeriod"/>
            </a:pPr>
            <a:r>
              <a:rPr lang="es-ES" sz="5600" dirty="0" smtClean="0"/>
              <a:t>Para </a:t>
            </a:r>
            <a:r>
              <a:rPr lang="es-ES" sz="5600" dirty="0" smtClean="0">
                <a:effectLst>
                  <a:outerShdw blurRad="38100" dist="38100" dir="2700000" algn="tl">
                    <a:srgbClr val="000000">
                      <a:alpha val="43137"/>
                    </a:srgbClr>
                  </a:outerShdw>
                </a:effectLst>
              </a:rPr>
              <a:t>validar </a:t>
            </a:r>
            <a:r>
              <a:rPr lang="es-ES" sz="5600" dirty="0" smtClean="0"/>
              <a:t>la relevancia de tu idea</a:t>
            </a:r>
          </a:p>
          <a:p>
            <a:pPr marL="914400" indent="-914400">
              <a:buFont typeface="+mj-lt"/>
              <a:buAutoNum type="arabicPeriod"/>
            </a:pPr>
            <a:r>
              <a:rPr lang="es-ES" sz="5600" dirty="0" smtClean="0"/>
              <a:t>Para aprender más sobre la </a:t>
            </a:r>
            <a:r>
              <a:rPr lang="es-ES" sz="5600" dirty="0" smtClean="0">
                <a:effectLst>
                  <a:outerShdw blurRad="38100" dist="38100" dir="2700000" algn="tl">
                    <a:srgbClr val="000000">
                      <a:alpha val="43137"/>
                    </a:srgbClr>
                  </a:outerShdw>
                </a:effectLst>
              </a:rPr>
              <a:t>experiencia de cliente </a:t>
            </a:r>
            <a:r>
              <a:rPr lang="es-ES" sz="5600" dirty="0" smtClean="0"/>
              <a:t>de potenciales clientes y otros agentes de mercado</a:t>
            </a:r>
          </a:p>
          <a:p>
            <a:pPr marL="914400" indent="-914400">
              <a:buFont typeface="+mj-lt"/>
              <a:buAutoNum type="arabicPeriod"/>
            </a:pPr>
            <a:r>
              <a:rPr lang="es-ES" sz="5600" dirty="0" smtClean="0"/>
              <a:t>Para validar la </a:t>
            </a:r>
            <a:r>
              <a:rPr lang="es-ES" sz="5600" dirty="0" smtClean="0">
                <a:effectLst>
                  <a:outerShdw blurRad="38100" dist="38100" dir="2700000" algn="tl">
                    <a:srgbClr val="000000">
                      <a:alpha val="43137"/>
                    </a:srgbClr>
                  </a:outerShdw>
                </a:effectLst>
              </a:rPr>
              <a:t>percepción de idea de negocio </a:t>
            </a:r>
            <a:r>
              <a:rPr lang="es-ES" sz="5600" dirty="0" smtClean="0"/>
              <a:t>por parte de potenciales clientes y otros agentes de mercado </a:t>
            </a:r>
          </a:p>
          <a:p>
            <a:pPr marL="2324100" indent="-876300">
              <a:buFont typeface="+mj-lt"/>
              <a:buAutoNum type="arabicPeriod"/>
            </a:pPr>
            <a:r>
              <a:rPr lang="es-ES" sz="5600" dirty="0"/>
              <a:t>Para </a:t>
            </a:r>
            <a:r>
              <a:rPr lang="es-ES" sz="5600" dirty="0" smtClean="0">
                <a:effectLst>
                  <a:outerShdw blurRad="38100" dist="38100" dir="2700000" algn="tl">
                    <a:srgbClr val="000000">
                      <a:alpha val="43137"/>
                    </a:srgbClr>
                  </a:outerShdw>
                </a:effectLst>
              </a:rPr>
              <a:t>Modificar, cambiar y eliminar </a:t>
            </a:r>
            <a:r>
              <a:rPr lang="es-ES" sz="5600" dirty="0" smtClean="0"/>
              <a:t>la idea original</a:t>
            </a:r>
          </a:p>
          <a:p>
            <a:pPr marL="2324100" indent="-876300">
              <a:buFont typeface="+mj-lt"/>
              <a:buAutoNum type="arabicPeriod"/>
            </a:pPr>
            <a:r>
              <a:rPr lang="es-ES" sz="5600" dirty="0"/>
              <a:t>Para </a:t>
            </a:r>
            <a:r>
              <a:rPr lang="es-ES" sz="5600" dirty="0" smtClean="0">
                <a:effectLst>
                  <a:outerShdw blurRad="38100" dist="38100" dir="2700000" algn="tl">
                    <a:srgbClr val="000000">
                      <a:alpha val="43137"/>
                    </a:srgbClr>
                  </a:outerShdw>
                </a:effectLst>
              </a:rPr>
              <a:t>Comprender </a:t>
            </a:r>
            <a:r>
              <a:rPr lang="es-ES" sz="5600" dirty="0" smtClean="0"/>
              <a:t>que los clientes siempre tienen razón y la investigación de mercado así lo demuestra</a:t>
            </a:r>
            <a:endParaRPr lang="es-ES" sz="5600" dirty="0"/>
          </a:p>
        </p:txBody>
      </p:sp>
      <p:sp>
        <p:nvSpPr>
          <p:cNvPr id="4" name="Élőláb helye 3"/>
          <p:cNvSpPr>
            <a:spLocks noGrp="1"/>
          </p:cNvSpPr>
          <p:nvPr>
            <p:ph type="ftr" sz="quarter" idx="4294967295"/>
          </p:nvPr>
        </p:nvSpPr>
        <p:spPr>
          <a:xfrm>
            <a:off x="3742087" y="13106400"/>
            <a:ext cx="17085448" cy="609600"/>
          </a:xfrm>
          <a:prstGeom prst="rect">
            <a:avLst/>
          </a:prstGeom>
        </p:spPr>
        <p:txBody>
          <a:bodyPr/>
          <a:lstStyle/>
          <a:p>
            <a:pPr>
              <a:defRPr/>
            </a:pPr>
            <a:r>
              <a:rPr lang="en-US"/>
              <a:t>_</a:t>
            </a:r>
            <a:endParaRPr lang="hu-HU"/>
          </a:p>
        </p:txBody>
      </p:sp>
    </p:spTree>
    <p:extLst>
      <p:ext uri="{BB962C8B-B14F-4D97-AF65-F5344CB8AC3E}">
        <p14:creationId xmlns:p14="http://schemas.microsoft.com/office/powerpoint/2010/main" val="76868064"/>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844009" y="0"/>
            <a:ext cx="14519276" cy="1371600"/>
          </a:xfrm>
        </p:spPr>
        <p:txBody>
          <a:bodyPr/>
          <a:lstStyle/>
          <a:p>
            <a:r>
              <a:rPr lang="en-US" dirty="0"/>
              <a:t>Proceso</a:t>
            </a:r>
          </a:p>
        </p:txBody>
      </p:sp>
      <p:sp>
        <p:nvSpPr>
          <p:cNvPr id="3" name="Tartalom helye 2"/>
          <p:cNvSpPr>
            <a:spLocks noGrp="1"/>
          </p:cNvSpPr>
          <p:nvPr>
            <p:ph idx="1"/>
          </p:nvPr>
        </p:nvSpPr>
        <p:spPr>
          <a:xfrm>
            <a:off x="2617076" y="1961456"/>
            <a:ext cx="21127709" cy="9883824"/>
          </a:xfrm>
        </p:spPr>
        <p:txBody>
          <a:bodyPr>
            <a:normAutofit/>
          </a:bodyPr>
          <a:lstStyle/>
          <a:p>
            <a:pPr marL="914400" indent="-914400">
              <a:buFont typeface="+mj-lt"/>
              <a:buAutoNum type="arabicPeriod"/>
            </a:pPr>
            <a:r>
              <a:rPr lang="es-ES" sz="4800" dirty="0" smtClean="0"/>
              <a:t>Revisar diapositivas y notas (directrices)</a:t>
            </a:r>
          </a:p>
          <a:p>
            <a:pPr marL="914400" indent="-914400">
              <a:buFont typeface="+mj-lt"/>
              <a:buAutoNum type="arabicPeriod"/>
            </a:pPr>
            <a:r>
              <a:rPr lang="es-ES" sz="4800" dirty="0" smtClean="0"/>
              <a:t>Desarrollar una lista de candidatos para la entrevista</a:t>
            </a:r>
          </a:p>
          <a:p>
            <a:pPr marL="914400" indent="-914400">
              <a:buFont typeface="+mj-lt"/>
              <a:buAutoNum type="arabicPeriod"/>
            </a:pPr>
            <a:r>
              <a:rPr lang="es-ES" sz="4800" dirty="0" smtClean="0"/>
              <a:t>Desarrollar un plan para la entrevista</a:t>
            </a:r>
          </a:p>
          <a:p>
            <a:pPr marL="914400" indent="-914400">
              <a:buFont typeface="+mj-lt"/>
              <a:buAutoNum type="arabicPeriod"/>
            </a:pPr>
            <a:r>
              <a:rPr lang="es-ES" sz="4800" dirty="0" smtClean="0"/>
              <a:t>Iniciar la realización de entrevistas</a:t>
            </a:r>
          </a:p>
          <a:p>
            <a:pPr marL="914400" indent="-914400">
              <a:buFont typeface="+mj-lt"/>
              <a:buAutoNum type="arabicPeriod"/>
            </a:pPr>
            <a:r>
              <a:rPr lang="es-ES" sz="4800" dirty="0" smtClean="0"/>
              <a:t>Grabar los resultados de la(s) entrevista(s)</a:t>
            </a:r>
          </a:p>
          <a:p>
            <a:pPr marL="914400" indent="-914400">
              <a:buFont typeface="+mj-lt"/>
              <a:buAutoNum type="arabicPeriod"/>
            </a:pPr>
            <a:r>
              <a:rPr lang="es-ES" sz="4800" dirty="0" smtClean="0"/>
              <a:t>Depurar el formato de la entrevista lo mejor posible</a:t>
            </a:r>
          </a:p>
          <a:p>
            <a:pPr marL="914400" indent="-914400">
              <a:buFont typeface="+mj-lt"/>
              <a:buAutoNum type="arabicPeriod"/>
            </a:pPr>
            <a:r>
              <a:rPr lang="es-ES" sz="4800" dirty="0" smtClean="0"/>
              <a:t>Ensayar y repetir hasta que sea suficiente</a:t>
            </a:r>
          </a:p>
          <a:p>
            <a:pPr marL="914400" indent="-914400">
              <a:buFont typeface="+mj-lt"/>
              <a:buAutoNum type="arabicPeriod"/>
            </a:pPr>
            <a:r>
              <a:rPr lang="es-ES" sz="4800" dirty="0" smtClean="0"/>
              <a:t>Empezar a dibujar conclusiones más amplias y estadísticamente válidas</a:t>
            </a:r>
          </a:p>
          <a:p>
            <a:pPr marL="914400" indent="-914400">
              <a:buFont typeface="+mj-lt"/>
              <a:buAutoNum type="arabicPeriod"/>
            </a:pPr>
            <a:r>
              <a:rPr lang="es-ES" sz="4800" dirty="0" smtClean="0"/>
              <a:t>Crear una tabla para resumir los datos cuantitativos</a:t>
            </a:r>
            <a:endParaRPr lang="es-ES" sz="4800" dirty="0"/>
          </a:p>
        </p:txBody>
      </p:sp>
      <p:sp>
        <p:nvSpPr>
          <p:cNvPr id="6" name="Szövegdoboz 5"/>
          <p:cNvSpPr txBox="1"/>
          <p:nvPr/>
        </p:nvSpPr>
        <p:spPr>
          <a:xfrm>
            <a:off x="3403849" y="11322497"/>
            <a:ext cx="6336704" cy="646331"/>
          </a:xfrm>
          <a:prstGeom prst="rect">
            <a:avLst/>
          </a:prstGeom>
          <a:noFill/>
        </p:spPr>
        <p:txBody>
          <a:bodyPr wrap="square" rtlCol="0">
            <a:spAutoFit/>
          </a:bodyPr>
          <a:lstStyle/>
          <a:p>
            <a:r>
              <a:rPr lang="en-US" i="1" dirty="0" err="1"/>
              <a:t>Fuente</a:t>
            </a:r>
            <a:r>
              <a:rPr lang="en-US" i="1" dirty="0"/>
              <a:t>: © Bill </a:t>
            </a:r>
            <a:r>
              <a:rPr lang="en-US" i="1" dirty="0" err="1"/>
              <a:t>Aulet</a:t>
            </a:r>
            <a:r>
              <a:rPr lang="en-US" i="1" dirty="0"/>
              <a:t> 2014 </a:t>
            </a:r>
          </a:p>
        </p:txBody>
      </p:sp>
      <p:pic>
        <p:nvPicPr>
          <p:cNvPr id="1026" name="Picture 2" descr="http://www.quadrus.com/wp-content/uploads/2011/07/business-process-improvem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63285" y="938460"/>
            <a:ext cx="4381500" cy="4762500"/>
          </a:xfrm>
          <a:prstGeom prst="rect">
            <a:avLst/>
          </a:prstGeom>
          <a:noFill/>
          <a:extLst>
            <a:ext uri="{909E8E84-426E-40DD-AFC4-6F175D3DCCD1}">
              <a14:hiddenFill xmlns:a14="http://schemas.microsoft.com/office/drawing/2010/main">
                <a:solidFill>
                  <a:srgbClr val="FFFFFF"/>
                </a:solidFill>
              </a14:hiddenFill>
            </a:ext>
          </a:extLst>
        </p:spPr>
      </p:pic>
      <p:sp>
        <p:nvSpPr>
          <p:cNvPr id="4" name="Élőláb helye 3"/>
          <p:cNvSpPr>
            <a:spLocks noGrp="1"/>
          </p:cNvSpPr>
          <p:nvPr>
            <p:ph type="ftr" sz="quarter" idx="4294967295"/>
          </p:nvPr>
        </p:nvSpPr>
        <p:spPr>
          <a:xfrm>
            <a:off x="3742087" y="13106400"/>
            <a:ext cx="17085448" cy="609600"/>
          </a:xfrm>
          <a:prstGeom prst="rect">
            <a:avLst/>
          </a:prstGeom>
        </p:spPr>
        <p:txBody>
          <a:bodyPr/>
          <a:lstStyle/>
          <a:p>
            <a:pPr>
              <a:defRPr/>
            </a:pPr>
            <a:r>
              <a:rPr lang="en-US"/>
              <a:t>_</a:t>
            </a:r>
            <a:endParaRPr lang="hu-HU"/>
          </a:p>
        </p:txBody>
      </p:sp>
    </p:spTree>
    <p:extLst>
      <p:ext uri="{BB962C8B-B14F-4D97-AF65-F5344CB8AC3E}">
        <p14:creationId xmlns:p14="http://schemas.microsoft.com/office/powerpoint/2010/main" val="497660224"/>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interview"/>
          <p:cNvPicPr>
            <a:picLocks noChangeAspect="1" noChangeArrowheads="1"/>
          </p:cNvPicPr>
          <p:nvPr/>
        </p:nvPicPr>
        <p:blipFill>
          <a:blip r:embed="rId2" cstate="print"/>
          <a:srcRect/>
          <a:stretch>
            <a:fillRect/>
          </a:stretch>
        </p:blipFill>
        <p:spPr bwMode="auto">
          <a:xfrm>
            <a:off x="9020473" y="1232903"/>
            <a:ext cx="3312368" cy="3896906"/>
          </a:xfrm>
          <a:prstGeom prst="rect">
            <a:avLst/>
          </a:prstGeom>
          <a:noFill/>
        </p:spPr>
      </p:pic>
      <p:sp>
        <p:nvSpPr>
          <p:cNvPr id="2" name="Cím 1"/>
          <p:cNvSpPr>
            <a:spLocks noGrp="1"/>
          </p:cNvSpPr>
          <p:nvPr>
            <p:ph type="title"/>
          </p:nvPr>
        </p:nvSpPr>
        <p:spPr>
          <a:xfrm>
            <a:off x="1675964" y="138023"/>
            <a:ext cx="21025723" cy="1094880"/>
          </a:xfrm>
        </p:spPr>
        <p:txBody>
          <a:bodyPr>
            <a:normAutofit fontScale="90000"/>
          </a:bodyPr>
          <a:lstStyle/>
          <a:p>
            <a:r>
              <a:rPr lang="en-US" dirty="0"/>
              <a:t>Entrevistar</a:t>
            </a:r>
          </a:p>
        </p:txBody>
      </p:sp>
      <p:sp>
        <p:nvSpPr>
          <p:cNvPr id="6" name="Tartalom helye 5"/>
          <p:cNvSpPr>
            <a:spLocks noGrp="1"/>
          </p:cNvSpPr>
          <p:nvPr>
            <p:ph sz="half" idx="1"/>
          </p:nvPr>
        </p:nvSpPr>
        <p:spPr>
          <a:xfrm>
            <a:off x="3547865" y="2302768"/>
            <a:ext cx="8640960" cy="9883824"/>
          </a:xfrm>
        </p:spPr>
        <p:txBody>
          <a:bodyPr>
            <a:normAutofit fontScale="92500"/>
          </a:bodyPr>
          <a:lstStyle/>
          <a:p>
            <a:pPr>
              <a:buFont typeface="+mj-lt"/>
              <a:buAutoNum type="alphaLcParenR"/>
            </a:pPr>
            <a:r>
              <a:rPr lang="es-ES" sz="4000" dirty="0" smtClean="0"/>
              <a:t>Segmento de mercado</a:t>
            </a:r>
          </a:p>
          <a:p>
            <a:pPr>
              <a:buFont typeface="+mj-lt"/>
              <a:buAutoNum type="alphaLcParenR"/>
            </a:pPr>
            <a:r>
              <a:rPr lang="es-ES" sz="4000" dirty="0" smtClean="0"/>
              <a:t> Consumidor final</a:t>
            </a:r>
          </a:p>
          <a:p>
            <a:pPr>
              <a:buFont typeface="+mj-lt"/>
              <a:buAutoNum type="alphaLcParenR"/>
            </a:pPr>
            <a:r>
              <a:rPr lang="es-ES" sz="4000" dirty="0" smtClean="0"/>
              <a:t>Pagador</a:t>
            </a:r>
          </a:p>
          <a:p>
            <a:pPr>
              <a:buFont typeface="+mj-lt"/>
              <a:buAutoNum type="alphaLcParenR"/>
            </a:pPr>
            <a:r>
              <a:rPr lang="es-ES" sz="4000" dirty="0" smtClean="0"/>
              <a:t>Las diferentes partes de mercados multifacéticos (</a:t>
            </a:r>
            <a:r>
              <a:rPr lang="es-ES" sz="4000" dirty="0" err="1" smtClean="0"/>
              <a:t>Ej</a:t>
            </a:r>
            <a:r>
              <a:rPr lang="es-ES" sz="4000" dirty="0" smtClean="0"/>
              <a:t>: comprador o vendedor) </a:t>
            </a:r>
          </a:p>
          <a:p>
            <a:pPr>
              <a:buFont typeface="+mj-lt"/>
              <a:buAutoNum type="alphaLcParenR"/>
            </a:pPr>
            <a:r>
              <a:rPr lang="es-ES" sz="4000" dirty="0" smtClean="0"/>
              <a:t>Referentes (</a:t>
            </a:r>
            <a:r>
              <a:rPr lang="es-ES" sz="4000" dirty="0" err="1" smtClean="0"/>
              <a:t>Ej</a:t>
            </a:r>
            <a:r>
              <a:rPr lang="es-ES" sz="4000" dirty="0" smtClean="0"/>
              <a:t>: analistas de mercado, abogados, inversores, reguladores)</a:t>
            </a:r>
          </a:p>
          <a:p>
            <a:pPr>
              <a:buFont typeface="+mj-lt"/>
              <a:buAutoNum type="alphaLcParenR"/>
            </a:pPr>
            <a:r>
              <a:rPr lang="es-ES" sz="4000" dirty="0" smtClean="0"/>
              <a:t>Proveedores existentes (y potenciales futuros competidores)</a:t>
            </a:r>
          </a:p>
          <a:p>
            <a:pPr>
              <a:buFont typeface="+mj-lt"/>
              <a:buAutoNum type="alphaLcParenR"/>
            </a:pPr>
            <a:r>
              <a:rPr lang="es-ES" sz="4000" dirty="0" smtClean="0"/>
              <a:t> Clientes de proveedores actuales</a:t>
            </a:r>
          </a:p>
          <a:p>
            <a:pPr>
              <a:buFont typeface="+mj-lt"/>
              <a:buAutoNum type="alphaLcParenR"/>
            </a:pPr>
            <a:r>
              <a:rPr lang="es-ES" sz="4000" dirty="0" smtClean="0"/>
              <a:t>Empleados actuales o antiguos de proveedores existentes</a:t>
            </a:r>
          </a:p>
          <a:p>
            <a:pPr>
              <a:buFont typeface="+mj-lt"/>
              <a:buAutoNum type="alphaLcParenR"/>
            </a:pPr>
            <a:r>
              <a:rPr lang="es-ES" sz="4000" dirty="0" smtClean="0"/>
              <a:t>Otros que se consideren apropiados</a:t>
            </a:r>
          </a:p>
          <a:p>
            <a:endParaRPr lang="en-US" sz="6400" dirty="0"/>
          </a:p>
        </p:txBody>
      </p:sp>
      <p:sp>
        <p:nvSpPr>
          <p:cNvPr id="7" name="Tartalom helye 6"/>
          <p:cNvSpPr>
            <a:spLocks noGrp="1"/>
          </p:cNvSpPr>
          <p:nvPr>
            <p:ph sz="half" idx="2"/>
          </p:nvPr>
        </p:nvSpPr>
        <p:spPr>
          <a:xfrm>
            <a:off x="12493625" y="2302768"/>
            <a:ext cx="8839200" cy="10171856"/>
          </a:xfrm>
        </p:spPr>
        <p:txBody>
          <a:bodyPr>
            <a:normAutofit/>
          </a:bodyPr>
          <a:lstStyle/>
          <a:p>
            <a:pPr marL="533400" indent="-533400">
              <a:buFont typeface="+mj-lt"/>
              <a:buAutoNum type="arabicParenR"/>
            </a:pPr>
            <a:r>
              <a:rPr lang="es-ES" sz="4000" dirty="0" smtClean="0"/>
              <a:t>Duración entre 30 a 60 minutos (no puede ser menos de 15 minutos)</a:t>
            </a:r>
          </a:p>
          <a:p>
            <a:pPr marL="533400" indent="-533400">
              <a:buFont typeface="+mj-lt"/>
              <a:buAutoNum type="arabicParenR"/>
            </a:pPr>
            <a:r>
              <a:rPr lang="es-ES" sz="4000" dirty="0" smtClean="0"/>
              <a:t>Crear preguntas previas a la propia  entrevista</a:t>
            </a:r>
          </a:p>
          <a:p>
            <a:pPr marL="533400" indent="-533400">
              <a:buFont typeface="+mj-lt"/>
              <a:buAutoNum type="arabicParenR"/>
            </a:pPr>
            <a:r>
              <a:rPr lang="es-ES" sz="4000" dirty="0" smtClean="0"/>
              <a:t>Las “entrevistas” pueden ser una mezcla de cuestionarios, grupos objetivo, clientes misteriosos, experimentos con </a:t>
            </a:r>
            <a:r>
              <a:rPr lang="es-ES" sz="4000" dirty="0" err="1" smtClean="0"/>
              <a:t>analiticas</a:t>
            </a:r>
            <a:r>
              <a:rPr lang="es-ES" sz="4000" dirty="0" smtClean="0"/>
              <a:t> de web, o investigación observacional</a:t>
            </a:r>
          </a:p>
          <a:p>
            <a:pPr marL="533400" indent="-533400">
              <a:buFont typeface="+mj-lt"/>
              <a:buAutoNum type="arabicParenR"/>
            </a:pPr>
            <a:r>
              <a:rPr lang="es-ES" sz="4000" dirty="0" smtClean="0"/>
              <a:t>Estás en modo </a:t>
            </a:r>
            <a:r>
              <a:rPr lang="es-ES" sz="4000" b="1" dirty="0" smtClean="0"/>
              <a:t>investigador</a:t>
            </a:r>
            <a:r>
              <a:rPr lang="es-ES" sz="4000" dirty="0" smtClean="0"/>
              <a:t>, NO en modo </a:t>
            </a:r>
            <a:r>
              <a:rPr lang="es-ES" sz="4000" b="1" dirty="0" smtClean="0"/>
              <a:t>abogado</a:t>
            </a:r>
          </a:p>
          <a:p>
            <a:pPr marL="533400" indent="-533400">
              <a:buFont typeface="+mj-lt"/>
              <a:buAutoNum type="arabicParenR"/>
            </a:pPr>
            <a:r>
              <a:rPr lang="es-ES" sz="4000" dirty="0" smtClean="0"/>
              <a:t>Asegúrate de guardar y documentar las entrevistas y otras capturas de información</a:t>
            </a:r>
          </a:p>
          <a:p>
            <a:pPr marL="533400" indent="-533400">
              <a:buFont typeface="+mj-lt"/>
              <a:buAutoNum type="arabicParenR"/>
            </a:pPr>
            <a:r>
              <a:rPr lang="es-ES" sz="4000" dirty="0" smtClean="0"/>
              <a:t>Depura las preguntas de la entrevistas, en caso necesario</a:t>
            </a:r>
          </a:p>
          <a:p>
            <a:pPr marL="533400" indent="-533400">
              <a:buFont typeface="+mj-lt"/>
              <a:buAutoNum type="arabicParenR"/>
            </a:pPr>
            <a:endParaRPr lang="en-US" sz="4000" dirty="0"/>
          </a:p>
        </p:txBody>
      </p:sp>
      <p:sp>
        <p:nvSpPr>
          <p:cNvPr id="8" name="Szövegdoboz 7"/>
          <p:cNvSpPr txBox="1"/>
          <p:nvPr/>
        </p:nvSpPr>
        <p:spPr>
          <a:xfrm>
            <a:off x="5541063" y="1039377"/>
            <a:ext cx="4780889" cy="1200329"/>
          </a:xfrm>
          <a:prstGeom prst="rect">
            <a:avLst/>
          </a:prstGeom>
          <a:noFill/>
        </p:spPr>
        <p:txBody>
          <a:bodyPr wrap="square" rtlCol="0">
            <a:spAutoFit/>
          </a:bodyPr>
          <a:lstStyle/>
          <a:p>
            <a:r>
              <a:rPr lang="es-ES" sz="7200" dirty="0">
                <a:solidFill>
                  <a:srgbClr val="002060"/>
                </a:solidFill>
              </a:rPr>
              <a:t>A QUIÉN</a:t>
            </a:r>
            <a:r>
              <a:rPr lang="hu-HU" sz="7200" dirty="0">
                <a:solidFill>
                  <a:srgbClr val="002060"/>
                </a:solidFill>
              </a:rPr>
              <a:t>?</a:t>
            </a:r>
            <a:endParaRPr lang="en-US" sz="7200" dirty="0">
              <a:solidFill>
                <a:srgbClr val="002060"/>
              </a:solidFill>
            </a:endParaRPr>
          </a:p>
        </p:txBody>
      </p:sp>
      <p:sp>
        <p:nvSpPr>
          <p:cNvPr id="9" name="Szövegdoboz 8"/>
          <p:cNvSpPr txBox="1"/>
          <p:nvPr/>
        </p:nvSpPr>
        <p:spPr>
          <a:xfrm>
            <a:off x="15933241" y="952382"/>
            <a:ext cx="3993778" cy="1200329"/>
          </a:xfrm>
          <a:prstGeom prst="rect">
            <a:avLst/>
          </a:prstGeom>
          <a:noFill/>
        </p:spPr>
        <p:txBody>
          <a:bodyPr wrap="square" rtlCol="0">
            <a:spAutoFit/>
          </a:bodyPr>
          <a:lstStyle/>
          <a:p>
            <a:r>
              <a:rPr lang="es-ES" sz="7200" dirty="0">
                <a:solidFill>
                  <a:srgbClr val="002060"/>
                </a:solidFill>
              </a:rPr>
              <a:t>CÓMO</a:t>
            </a:r>
            <a:r>
              <a:rPr lang="hu-HU" sz="7200" dirty="0">
                <a:solidFill>
                  <a:srgbClr val="002060"/>
                </a:solidFill>
              </a:rPr>
              <a:t>?</a:t>
            </a:r>
            <a:endParaRPr lang="en-US" sz="7200" dirty="0">
              <a:solidFill>
                <a:srgbClr val="002060"/>
              </a:solidFill>
            </a:endParaRPr>
          </a:p>
        </p:txBody>
      </p:sp>
      <p:sp>
        <p:nvSpPr>
          <p:cNvPr id="3" name="Élőláb helye 2"/>
          <p:cNvSpPr>
            <a:spLocks noGrp="1"/>
          </p:cNvSpPr>
          <p:nvPr>
            <p:ph type="ftr" sz="quarter" idx="4294967295"/>
          </p:nvPr>
        </p:nvSpPr>
        <p:spPr>
          <a:xfrm>
            <a:off x="3742087" y="13106400"/>
            <a:ext cx="17085448" cy="609600"/>
          </a:xfrm>
          <a:prstGeom prst="rect">
            <a:avLst/>
          </a:prstGeom>
        </p:spPr>
        <p:txBody>
          <a:bodyPr/>
          <a:lstStyle/>
          <a:p>
            <a:pPr>
              <a:defRPr/>
            </a:pPr>
            <a:r>
              <a:rPr lang="en-US"/>
              <a:t>_</a:t>
            </a:r>
            <a:endParaRPr lang="hu-HU"/>
          </a:p>
        </p:txBody>
      </p:sp>
    </p:spTree>
    <p:extLst>
      <p:ext uri="{BB962C8B-B14F-4D97-AF65-F5344CB8AC3E}">
        <p14:creationId xmlns:p14="http://schemas.microsoft.com/office/powerpoint/2010/main" val="144754872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8"/>
                                        </p:tgtEl>
                                        <p:attrNameLst>
                                          <p:attrName>style.visibility</p:attrName>
                                        </p:attrNameLst>
                                      </p:cBhvr>
                                      <p:to>
                                        <p:strVal val="hidden"/>
                                      </p:to>
                                    </p:set>
                                  </p:sub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additive="base">
                                        <p:cTn id="1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9">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additive="base">
                                        <p:cTn id="21"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7">
                                            <p:txEl>
                                              <p:pRg st="0" end="0"/>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 calcmode="lin" valueType="num">
                                      <p:cBhvr additive="base">
                                        <p:cTn id="29"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7">
                                            <p:txEl>
                                              <p:pRg st="2" end="2"/>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 calcmode="lin" valueType="num">
                                      <p:cBhvr additive="base">
                                        <p:cTn id="33"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7">
                                            <p:txEl>
                                              <p:pRg st="3" end="3"/>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 calcmode="lin" valueType="num">
                                      <p:cBhvr additive="base">
                                        <p:cTn id="37" dur="5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
                                            <p:txEl>
                                              <p:pRg st="4" end="4"/>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anim calcmode="lin" valueType="num">
                                      <p:cBhvr additive="base">
                                        <p:cTn id="41" dur="500" fill="hold"/>
                                        <p:tgtEl>
                                          <p:spTgt spid="7">
                                            <p:txEl>
                                              <p:pRg st="5" end="5"/>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allAtOnce"/>
      <p:bldP spid="8" grpId="0"/>
      <p:bldP spid="9"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5330825" y="7162800"/>
            <a:ext cx="16002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0976" tIns="88900" rIns="180976" bIns="88900" anchor="ctr"/>
          <a:lstStyle>
            <a:lvl1pPr>
              <a:tabLst>
                <a:tab pos="0" algn="l"/>
              </a:tabLst>
              <a:defRPr sz="2400">
                <a:solidFill>
                  <a:schemeClr val="tx1"/>
                </a:solidFill>
                <a:latin typeface="Times New Roman" pitchFamily="18" charset="0"/>
              </a:defRPr>
            </a:lvl1pPr>
            <a:lvl2pPr marL="742950" indent="-285750">
              <a:tabLst>
                <a:tab pos="0" algn="l"/>
              </a:tabLst>
              <a:defRPr sz="2400">
                <a:solidFill>
                  <a:schemeClr val="tx1"/>
                </a:solidFill>
                <a:latin typeface="Times New Roman" pitchFamily="18" charset="0"/>
              </a:defRPr>
            </a:lvl2pPr>
            <a:lvl3pPr marL="1143000" indent="-228600">
              <a:tabLst>
                <a:tab pos="0" algn="l"/>
              </a:tabLst>
              <a:defRPr sz="2400">
                <a:solidFill>
                  <a:schemeClr val="tx1"/>
                </a:solidFill>
                <a:latin typeface="Times New Roman" pitchFamily="18" charset="0"/>
              </a:defRPr>
            </a:lvl3pPr>
            <a:lvl4pPr marL="1600200" indent="-228600">
              <a:tabLst>
                <a:tab pos="0" algn="l"/>
              </a:tabLst>
              <a:defRPr sz="2400">
                <a:solidFill>
                  <a:schemeClr val="tx1"/>
                </a:solidFill>
                <a:latin typeface="Times New Roman" pitchFamily="18" charset="0"/>
              </a:defRPr>
            </a:lvl4pPr>
            <a:lvl5pPr marL="2057400" indent="-228600">
              <a:tabLst>
                <a:tab pos="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Lst>
              <a:defRPr sz="2400">
                <a:solidFill>
                  <a:schemeClr val="tx1"/>
                </a:solidFill>
                <a:latin typeface="Times New Roman" pitchFamily="18" charset="0"/>
              </a:defRPr>
            </a:lvl9pPr>
          </a:lstStyle>
          <a:p>
            <a:r>
              <a:rPr lang="en-US" altLang="en-US" sz="4000">
                <a:solidFill>
                  <a:schemeClr val="tx2"/>
                </a:solidFill>
              </a:rPr>
              <a:t/>
            </a:r>
            <a:br>
              <a:rPr lang="en-US" altLang="en-US" sz="4000">
                <a:solidFill>
                  <a:schemeClr val="tx2"/>
                </a:solidFill>
              </a:rPr>
            </a:br>
            <a:r>
              <a:rPr lang="en-US" altLang="en-US" sz="4000">
                <a:solidFill>
                  <a:schemeClr val="tx2"/>
                </a:solidFill>
              </a:rPr>
              <a:t/>
            </a:r>
            <a:br>
              <a:rPr lang="en-US" altLang="en-US" sz="4000">
                <a:solidFill>
                  <a:schemeClr val="tx2"/>
                </a:solidFill>
              </a:rPr>
            </a:br>
            <a:r>
              <a:rPr lang="en-US" altLang="en-US" sz="4000">
                <a:solidFill>
                  <a:schemeClr val="tx2"/>
                </a:solidFill>
              </a:rPr>
              <a:t/>
            </a:r>
            <a:br>
              <a:rPr lang="en-US" altLang="en-US" sz="4000">
                <a:solidFill>
                  <a:schemeClr val="tx2"/>
                </a:solidFill>
              </a:rPr>
            </a:br>
            <a:r>
              <a:rPr lang="en-US" altLang="en-US" sz="4800">
                <a:solidFill>
                  <a:schemeClr val="tx2"/>
                </a:solidFill>
              </a:rPr>
              <a:t>			</a:t>
            </a:r>
          </a:p>
        </p:txBody>
      </p:sp>
      <p:sp>
        <p:nvSpPr>
          <p:cNvPr id="41987" name="Rectangle 3"/>
          <p:cNvSpPr>
            <a:spLocks noChangeArrowheads="1"/>
          </p:cNvSpPr>
          <p:nvPr/>
        </p:nvSpPr>
        <p:spPr bwMode="auto">
          <a:xfrm>
            <a:off x="5146675" y="13090526"/>
            <a:ext cx="5054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4800"/>
          </a:p>
        </p:txBody>
      </p:sp>
      <p:pic>
        <p:nvPicPr>
          <p:cNvPr id="41988" name="Picture 4" descr="scan001001"/>
          <p:cNvPicPr>
            <a:picLocks noChangeAspect="1" noChangeArrowheads="1"/>
          </p:cNvPicPr>
          <p:nvPr/>
        </p:nvPicPr>
        <p:blipFill>
          <a:blip r:embed="rId3" cstate="email">
            <a:extLst>
              <a:ext uri="{28A0092B-C50C-407E-A947-70E740481C1C}">
                <a14:useLocalDpi xmlns:a14="http://schemas.microsoft.com/office/drawing/2010/main" val="0"/>
              </a:ext>
            </a:extLst>
          </a:blip>
          <a:srcRect l="10260" t="10800" r="2000" b="12462"/>
          <a:stretch>
            <a:fillRect/>
          </a:stretch>
        </p:blipFill>
        <p:spPr bwMode="auto">
          <a:xfrm>
            <a:off x="5365699" y="1363267"/>
            <a:ext cx="13681126" cy="1026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Cím 1"/>
          <p:cNvSpPr txBox="1">
            <a:spLocks/>
          </p:cNvSpPr>
          <p:nvPr/>
        </p:nvSpPr>
        <p:spPr>
          <a:xfrm>
            <a:off x="9020473" y="157808"/>
            <a:ext cx="6336704" cy="1371600"/>
          </a:xfrm>
          <a:prstGeom prst="rect">
            <a:avLst/>
          </a:prstGeom>
          <a:solidFill>
            <a:schemeClr val="bg1"/>
          </a:solidFill>
        </p:spPr>
        <p:txBody>
          <a:bodyPr/>
          <a:lstStyle/>
          <a:p>
            <a:pPr algn="ctr" defTabSz="1828800" eaLnBrk="0" fontAlgn="base" hangingPunct="0">
              <a:spcBef>
                <a:spcPct val="0"/>
              </a:spcBef>
              <a:spcAft>
                <a:spcPct val="0"/>
              </a:spcAft>
              <a:defRPr/>
            </a:pPr>
            <a:r>
              <a:rPr lang="en-US" sz="5600" b="1" kern="0" dirty="0" err="1">
                <a:solidFill>
                  <a:srgbClr val="333399"/>
                </a:solidFill>
                <a:effectLst>
                  <a:outerShdw blurRad="38100" dist="38100" dir="2700000" algn="tl">
                    <a:srgbClr val="C0C0C0"/>
                  </a:outerShdw>
                </a:effectLst>
                <a:latin typeface="+mj-lt"/>
                <a:ea typeface="+mj-ea"/>
                <a:cs typeface="+mj-cs"/>
              </a:rPr>
              <a:t>Analizar</a:t>
            </a:r>
            <a:endParaRPr lang="en-US" sz="5600" b="1" kern="0" dirty="0">
              <a:solidFill>
                <a:srgbClr val="333399"/>
              </a:solidFill>
              <a:effectLst>
                <a:outerShdw blurRad="38100" dist="38100" dir="2700000" algn="tl">
                  <a:srgbClr val="C0C0C0"/>
                </a:outerShdw>
              </a:effectLst>
              <a:latin typeface="+mj-lt"/>
              <a:ea typeface="+mj-ea"/>
              <a:cs typeface="+mj-cs"/>
            </a:endParaRPr>
          </a:p>
        </p:txBody>
      </p:sp>
      <p:sp>
        <p:nvSpPr>
          <p:cNvPr id="6" name="Szövegdoboz 5"/>
          <p:cNvSpPr txBox="1"/>
          <p:nvPr/>
        </p:nvSpPr>
        <p:spPr>
          <a:xfrm>
            <a:off x="5132041" y="11898561"/>
            <a:ext cx="6336704" cy="646331"/>
          </a:xfrm>
          <a:prstGeom prst="rect">
            <a:avLst/>
          </a:prstGeom>
          <a:solidFill>
            <a:schemeClr val="bg1"/>
          </a:solidFill>
        </p:spPr>
        <p:txBody>
          <a:bodyPr wrap="square" rtlCol="0">
            <a:spAutoFit/>
          </a:bodyPr>
          <a:lstStyle/>
          <a:p>
            <a:r>
              <a:rPr lang="es-ES" i="1" dirty="0"/>
              <a:t>Fuente</a:t>
            </a:r>
            <a:r>
              <a:rPr lang="hu-HU" i="1" dirty="0"/>
              <a:t>: © Bill Aulet 2014 </a:t>
            </a:r>
            <a:endParaRPr lang="en-US" i="1" dirty="0"/>
          </a:p>
        </p:txBody>
      </p:sp>
      <p:sp>
        <p:nvSpPr>
          <p:cNvPr id="3" name="Élőláb helye 2"/>
          <p:cNvSpPr>
            <a:spLocks noGrp="1"/>
          </p:cNvSpPr>
          <p:nvPr>
            <p:ph type="ftr" sz="quarter" idx="4294967295"/>
          </p:nvPr>
        </p:nvSpPr>
        <p:spPr>
          <a:xfrm>
            <a:off x="3742087" y="13106400"/>
            <a:ext cx="17085448" cy="609600"/>
          </a:xfrm>
          <a:prstGeom prst="rect">
            <a:avLst/>
          </a:prstGeom>
        </p:spPr>
        <p:txBody>
          <a:bodyPr/>
          <a:lstStyle/>
          <a:p>
            <a:pPr>
              <a:defRPr/>
            </a:pPr>
            <a:r>
              <a:rPr lang="en-US"/>
              <a:t>_</a:t>
            </a:r>
            <a:endParaRPr lang="hu-HU"/>
          </a:p>
        </p:txBody>
      </p:sp>
    </p:spTree>
    <p:extLst>
      <p:ext uri="{BB962C8B-B14F-4D97-AF65-F5344CB8AC3E}">
        <p14:creationId xmlns:p14="http://schemas.microsoft.com/office/powerpoint/2010/main" val="3733516281"/>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1708030" y="244524"/>
            <a:ext cx="19745565" cy="2286000"/>
          </a:xfrm>
          <a:prstGeom prst="rect">
            <a:avLst/>
          </a:prstGeom>
        </p:spPr>
        <p:txBody>
          <a:bodyPr/>
          <a:lstStyle/>
          <a:p>
            <a:pPr defTabSz="1828343" fontAlgn="base">
              <a:lnSpc>
                <a:spcPct val="90000"/>
              </a:lnSpc>
              <a:spcBef>
                <a:spcPct val="0"/>
              </a:spcBef>
              <a:spcAft>
                <a:spcPct val="0"/>
              </a:spcAft>
              <a:defRPr/>
            </a:pPr>
            <a:r>
              <a:rPr lang="es-ES" sz="8800" b="1" dirty="0" smtClean="0">
                <a:latin typeface="Lato Light" charset="0"/>
                <a:ea typeface="Lato Light" charset="0"/>
                <a:cs typeface="Lato Light" charset="0"/>
              </a:rPr>
              <a:t>Paso # 1. El equipo da el primer paso de la idea</a:t>
            </a:r>
            <a:endParaRPr lang="es-ES" sz="8800" b="1" dirty="0">
              <a:latin typeface="Lato Light" charset="0"/>
              <a:ea typeface="Lato Light" charset="0"/>
              <a:cs typeface="Lato Light" charset="0"/>
            </a:endParaRPr>
          </a:p>
        </p:txBody>
      </p:sp>
      <p:sp>
        <p:nvSpPr>
          <p:cNvPr id="5" name="Content Placeholder 5"/>
          <p:cNvSpPr txBox="1">
            <a:spLocks/>
          </p:cNvSpPr>
          <p:nvPr/>
        </p:nvSpPr>
        <p:spPr>
          <a:xfrm>
            <a:off x="3121572" y="3200401"/>
            <a:ext cx="18332023" cy="8122095"/>
          </a:xfrm>
          <a:prstGeom prst="rect">
            <a:avLst/>
          </a:prstGeom>
        </p:spPr>
        <p:txBody>
          <a:bodyPr/>
          <a:lstStyle/>
          <a:p>
            <a:pPr marL="685800" indent="-685800" defTabSz="1828800" eaLnBrk="0" fontAlgn="base" hangingPunct="0">
              <a:spcBef>
                <a:spcPct val="20000"/>
              </a:spcBef>
              <a:spcAft>
                <a:spcPct val="0"/>
              </a:spcAft>
              <a:defRPr/>
            </a:pPr>
            <a:r>
              <a:rPr lang="es-ES" sz="6400" kern="0" dirty="0" smtClean="0">
                <a:solidFill>
                  <a:srgbClr val="333399"/>
                </a:solidFill>
              </a:rPr>
              <a:t>El primer paso podría ser simplemente iniciar la matriz</a:t>
            </a:r>
          </a:p>
          <a:p>
            <a:pPr defTabSz="1828800" eaLnBrk="0" fontAlgn="base" hangingPunct="0">
              <a:spcBef>
                <a:spcPct val="20000"/>
              </a:spcBef>
              <a:spcAft>
                <a:spcPct val="0"/>
              </a:spcAft>
              <a:defRPr/>
            </a:pPr>
            <a:r>
              <a:rPr lang="es-ES" sz="6400" kern="0" dirty="0" smtClean="0">
                <a:solidFill>
                  <a:srgbClr val="333399"/>
                </a:solidFill>
              </a:rPr>
              <a:t>La matriz puede ser rellenada con Investigación Primaria de Mercado – no consiste en sentarse en un aula, debatir en la biblioteca, hacer una búsqueda en internet ni leer informes</a:t>
            </a:r>
          </a:p>
          <a:p>
            <a:pPr defTabSz="1828800" eaLnBrk="0" fontAlgn="base" hangingPunct="0">
              <a:spcBef>
                <a:spcPct val="20000"/>
              </a:spcBef>
              <a:spcAft>
                <a:spcPct val="0"/>
              </a:spcAft>
              <a:defRPr/>
            </a:pPr>
            <a:r>
              <a:rPr lang="es-ES" sz="6400" kern="0" dirty="0" smtClean="0">
                <a:solidFill>
                  <a:srgbClr val="333399"/>
                </a:solidFill>
              </a:rPr>
              <a:t>Necesitas hacer una verdadera Investigación Primaria de Mercado!</a:t>
            </a:r>
            <a:endParaRPr lang="es-ES" sz="6400" kern="0" dirty="0">
              <a:solidFill>
                <a:srgbClr val="333399"/>
              </a:solidFill>
            </a:endParaRPr>
          </a:p>
        </p:txBody>
      </p:sp>
      <p:sp>
        <p:nvSpPr>
          <p:cNvPr id="6" name="Szövegdoboz 5"/>
          <p:cNvSpPr txBox="1"/>
          <p:nvPr/>
        </p:nvSpPr>
        <p:spPr>
          <a:xfrm>
            <a:off x="3902017" y="11322496"/>
            <a:ext cx="16716492" cy="954107"/>
          </a:xfrm>
          <a:prstGeom prst="rect">
            <a:avLst/>
          </a:prstGeom>
          <a:noFill/>
        </p:spPr>
        <p:txBody>
          <a:bodyPr wrap="square" rtlCol="0">
            <a:spAutoFit/>
          </a:bodyPr>
          <a:lstStyle/>
          <a:p>
            <a:r>
              <a:rPr lang="es-ES" sz="2800" dirty="0"/>
              <a:t>Fuente</a:t>
            </a:r>
            <a:r>
              <a:rPr lang="hu-HU" sz="2800" dirty="0"/>
              <a:t>:</a:t>
            </a:r>
            <a:r>
              <a:rPr lang="es-ES" sz="2800" dirty="0"/>
              <a:t> </a:t>
            </a:r>
            <a:r>
              <a:rPr lang="en-US" sz="2800" dirty="0"/>
              <a:t>http://disciplinedentrepreneurship.com/blog/dispelling-myths-and-teaching-entrepreneurship-24-steps</a:t>
            </a:r>
            <a:r>
              <a:rPr lang="hu-HU" sz="2800" dirty="0"/>
              <a:t> </a:t>
            </a:r>
          </a:p>
          <a:p>
            <a:endParaRPr lang="en-US" sz="2800" dirty="0"/>
          </a:p>
        </p:txBody>
      </p:sp>
      <p:sp>
        <p:nvSpPr>
          <p:cNvPr id="2" name="Élőláb helye 1"/>
          <p:cNvSpPr>
            <a:spLocks noGrp="1"/>
          </p:cNvSpPr>
          <p:nvPr>
            <p:ph type="ftr" sz="quarter" idx="4294967295"/>
          </p:nvPr>
        </p:nvSpPr>
        <p:spPr>
          <a:xfrm>
            <a:off x="3742087" y="13106400"/>
            <a:ext cx="17085448" cy="609600"/>
          </a:xfrm>
          <a:prstGeom prst="rect">
            <a:avLst/>
          </a:prstGeom>
        </p:spPr>
        <p:txBody>
          <a:bodyPr/>
          <a:lstStyle/>
          <a:p>
            <a:pPr>
              <a:defRPr/>
            </a:pPr>
            <a:r>
              <a:rPr lang="en-US"/>
              <a:t>_</a:t>
            </a:r>
            <a:endParaRPr lang="hu-HU"/>
          </a:p>
        </p:txBody>
      </p:sp>
    </p:spTree>
    <p:extLst>
      <p:ext uri="{BB962C8B-B14F-4D97-AF65-F5344CB8AC3E}">
        <p14:creationId xmlns:p14="http://schemas.microsoft.com/office/powerpoint/2010/main" val="264520505"/>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708030" y="775048"/>
            <a:ext cx="22066370" cy="1371600"/>
          </a:xfrm>
        </p:spPr>
        <p:txBody>
          <a:bodyPr>
            <a:noAutofit/>
          </a:bodyPr>
          <a:lstStyle/>
          <a:p>
            <a:r>
              <a:rPr lang="en-US" altLang="en-US" b="1" dirty="0"/>
              <a:t>Paso #2. </a:t>
            </a:r>
            <a:r>
              <a:rPr lang="es-ES" altLang="en-US" b="1" dirty="0" smtClean="0"/>
              <a:t>Selecciona </a:t>
            </a:r>
            <a:r>
              <a:rPr lang="es-ES" altLang="en-US" b="1" dirty="0" smtClean="0">
                <a:solidFill>
                  <a:srgbClr val="FF0000"/>
                </a:solidFill>
              </a:rPr>
              <a:t>una cabeza de playa de tu mercado</a:t>
            </a:r>
            <a:endParaRPr lang="es-ES" altLang="en-US" b="1" dirty="0">
              <a:solidFill>
                <a:srgbClr val="FF0000"/>
              </a:solidFill>
            </a:endParaRPr>
          </a:p>
        </p:txBody>
      </p:sp>
      <p:sp>
        <p:nvSpPr>
          <p:cNvPr id="44035" name="Content Placeholder 2"/>
          <p:cNvSpPr>
            <a:spLocks noGrp="1"/>
          </p:cNvSpPr>
          <p:nvPr>
            <p:ph idx="1"/>
          </p:nvPr>
        </p:nvSpPr>
        <p:spPr>
          <a:xfrm>
            <a:off x="3547865" y="2726706"/>
            <a:ext cx="17281920" cy="9144000"/>
          </a:xfrm>
        </p:spPr>
        <p:txBody>
          <a:bodyPr>
            <a:noAutofit/>
          </a:bodyPr>
          <a:lstStyle/>
          <a:p>
            <a:pPr marL="0" indent="0" algn="just">
              <a:buNone/>
            </a:pPr>
            <a:r>
              <a:rPr lang="es-ES" altLang="en-US" sz="4800" dirty="0" smtClean="0"/>
              <a:t>Tras un periodo suficiente de evaluación, elige una oportunidad y persíguela con determinación</a:t>
            </a:r>
          </a:p>
          <a:p>
            <a:pPr marL="0" indent="0" algn="just">
              <a:buNone/>
            </a:pPr>
            <a:endParaRPr lang="es-ES" altLang="en-US" sz="4800" dirty="0" smtClean="0"/>
          </a:p>
          <a:p>
            <a:pPr marL="0" indent="0" algn="just">
              <a:buNone/>
            </a:pPr>
            <a:r>
              <a:rPr lang="es-ES" altLang="en-US" sz="4800" dirty="0" smtClean="0"/>
              <a:t>No tiene porqué ser la mejor oportunidad, ni la más clara, pero debe servir de cabeza de playa con tamaño, beneficios y significancia suficientes, y una vez tomada, debe producir un flujo de caja que posicione la iniciativa en los siguientes pasos</a:t>
            </a:r>
          </a:p>
          <a:p>
            <a:pPr marL="0" indent="0" algn="just">
              <a:buNone/>
            </a:pPr>
            <a:endParaRPr lang="es-ES" altLang="en-US" sz="4800" dirty="0" smtClean="0"/>
          </a:p>
          <a:p>
            <a:pPr marL="0" indent="0" algn="just">
              <a:buNone/>
            </a:pPr>
            <a:r>
              <a:rPr lang="es-ES" altLang="en-US" sz="4800" dirty="0" smtClean="0"/>
              <a:t>En este punto debes seleccionar (al menos temporalmente) otros mercados. Puede implicar que los pongas en stand </a:t>
            </a:r>
            <a:r>
              <a:rPr lang="es-ES" altLang="en-US" sz="4800" dirty="0" err="1" smtClean="0"/>
              <a:t>by</a:t>
            </a:r>
            <a:r>
              <a:rPr lang="es-ES" altLang="en-US" sz="4800" dirty="0" smtClean="0"/>
              <a:t> hasta que determines cual será el mercado ganador</a:t>
            </a:r>
            <a:endParaRPr lang="es-ES" altLang="en-US" sz="4800" dirty="0"/>
          </a:p>
        </p:txBody>
      </p:sp>
      <p:sp>
        <p:nvSpPr>
          <p:cNvPr id="4" name="Szövegdoboz 3"/>
          <p:cNvSpPr txBox="1"/>
          <p:nvPr/>
        </p:nvSpPr>
        <p:spPr>
          <a:xfrm>
            <a:off x="3902017" y="11799549"/>
            <a:ext cx="16716492" cy="954107"/>
          </a:xfrm>
          <a:prstGeom prst="rect">
            <a:avLst/>
          </a:prstGeom>
          <a:noFill/>
        </p:spPr>
        <p:txBody>
          <a:bodyPr wrap="square" rtlCol="0">
            <a:spAutoFit/>
          </a:bodyPr>
          <a:lstStyle/>
          <a:p>
            <a:r>
              <a:rPr lang="es-ES" sz="2800" dirty="0" err="1"/>
              <a:t>Fuent</a:t>
            </a:r>
            <a:r>
              <a:rPr lang="hu-HU" sz="2800" dirty="0"/>
              <a:t>e:</a:t>
            </a:r>
            <a:r>
              <a:rPr lang="es-ES" sz="2800" dirty="0"/>
              <a:t> </a:t>
            </a:r>
            <a:r>
              <a:rPr lang="en-US" sz="2800" dirty="0"/>
              <a:t>http://disciplinedentrepreneurship.com/blog/dispelling-myths-and-teaching-entrepreneurship-24-steps</a:t>
            </a:r>
            <a:r>
              <a:rPr lang="hu-HU" sz="2800" dirty="0"/>
              <a:t> </a:t>
            </a:r>
          </a:p>
          <a:p>
            <a:endParaRPr lang="en-US" sz="2800" dirty="0"/>
          </a:p>
        </p:txBody>
      </p:sp>
      <p:sp>
        <p:nvSpPr>
          <p:cNvPr id="3" name="Élőláb helye 2"/>
          <p:cNvSpPr>
            <a:spLocks noGrp="1"/>
          </p:cNvSpPr>
          <p:nvPr>
            <p:ph type="ftr" sz="quarter" idx="4294967295"/>
          </p:nvPr>
        </p:nvSpPr>
        <p:spPr>
          <a:xfrm>
            <a:off x="3742087" y="13106400"/>
            <a:ext cx="17085448" cy="609600"/>
          </a:xfrm>
          <a:prstGeom prst="rect">
            <a:avLst/>
          </a:prstGeom>
        </p:spPr>
        <p:txBody>
          <a:bodyPr/>
          <a:lstStyle/>
          <a:p>
            <a:pPr>
              <a:defRPr/>
            </a:pPr>
            <a:r>
              <a:rPr lang="en-US"/>
              <a:t>_</a:t>
            </a:r>
            <a:endParaRPr lang="hu-HU"/>
          </a:p>
        </p:txBody>
      </p:sp>
    </p:spTree>
    <p:extLst>
      <p:ext uri="{BB962C8B-B14F-4D97-AF65-F5344CB8AC3E}">
        <p14:creationId xmlns:p14="http://schemas.microsoft.com/office/powerpoint/2010/main" val="2120737736"/>
      </p:ext>
    </p:extLst>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6599" name="Picture 7" descr="C:\Users\aulet\Documents\Book on Entrepreneurship\Cartoons and Diagrams I Really Like\002 Focus 2.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735175" y="1430336"/>
            <a:ext cx="6467476" cy="648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Élőláb helye 2"/>
          <p:cNvSpPr>
            <a:spLocks noGrp="1"/>
          </p:cNvSpPr>
          <p:nvPr>
            <p:ph type="ftr" sz="quarter" idx="4294967295"/>
          </p:nvPr>
        </p:nvSpPr>
        <p:spPr>
          <a:xfrm>
            <a:off x="3742087" y="13106400"/>
            <a:ext cx="17085448" cy="609600"/>
          </a:xfrm>
          <a:prstGeom prst="rect">
            <a:avLst/>
          </a:prstGeom>
        </p:spPr>
        <p:txBody>
          <a:bodyPr/>
          <a:lstStyle/>
          <a:p>
            <a:pPr>
              <a:defRPr/>
            </a:pPr>
            <a:r>
              <a:rPr lang="en-US"/>
              <a:t>_</a:t>
            </a:r>
            <a:endParaRPr lang="hu-HU"/>
          </a:p>
        </p:txBody>
      </p:sp>
      <p:pic>
        <p:nvPicPr>
          <p:cNvPr id="2" name="Imagen 1">
            <a:extLst>
              <a:ext uri="{FF2B5EF4-FFF2-40B4-BE49-F238E27FC236}">
                <a16:creationId xmlns:a16="http://schemas.microsoft.com/office/drawing/2014/main" xmlns="" id="{0EFCFBB6-FE6E-435D-92E5-8B795FCF3259}"/>
              </a:ext>
            </a:extLst>
          </p:cNvPr>
          <p:cNvPicPr>
            <a:picLocks noChangeAspect="1"/>
          </p:cNvPicPr>
          <p:nvPr/>
        </p:nvPicPr>
        <p:blipFill>
          <a:blip r:embed="rId3" cstate="print"/>
          <a:stretch>
            <a:fillRect/>
          </a:stretch>
        </p:blipFill>
        <p:spPr>
          <a:xfrm>
            <a:off x="3174999" y="1728979"/>
            <a:ext cx="6924675" cy="6657975"/>
          </a:xfrm>
          <a:prstGeom prst="rect">
            <a:avLst/>
          </a:prstGeom>
        </p:spPr>
      </p:pic>
      <p:pic>
        <p:nvPicPr>
          <p:cNvPr id="4" name="Imagen 3">
            <a:extLst>
              <a:ext uri="{FF2B5EF4-FFF2-40B4-BE49-F238E27FC236}">
                <a16:creationId xmlns:a16="http://schemas.microsoft.com/office/drawing/2014/main" xmlns="" id="{0C0C1A5F-2B62-488D-A2E2-868C99F32B96}"/>
              </a:ext>
            </a:extLst>
          </p:cNvPr>
          <p:cNvPicPr>
            <a:picLocks noChangeAspect="1"/>
          </p:cNvPicPr>
          <p:nvPr/>
        </p:nvPicPr>
        <p:blipFill>
          <a:blip r:embed="rId4" cstate="print"/>
          <a:stretch>
            <a:fillRect/>
          </a:stretch>
        </p:blipFill>
        <p:spPr>
          <a:xfrm>
            <a:off x="9323071" y="5823830"/>
            <a:ext cx="6991350" cy="7038975"/>
          </a:xfrm>
          <a:prstGeom prst="rect">
            <a:avLst/>
          </a:prstGeom>
        </p:spPr>
      </p:pic>
      <p:sp>
        <p:nvSpPr>
          <p:cNvPr id="6" name="Szövegdoboz 5"/>
          <p:cNvSpPr txBox="1"/>
          <p:nvPr/>
        </p:nvSpPr>
        <p:spPr>
          <a:xfrm>
            <a:off x="4486159" y="12761893"/>
            <a:ext cx="16716492" cy="954107"/>
          </a:xfrm>
          <a:prstGeom prst="rect">
            <a:avLst/>
          </a:prstGeom>
          <a:noFill/>
        </p:spPr>
        <p:txBody>
          <a:bodyPr wrap="square" rtlCol="0">
            <a:spAutoFit/>
          </a:bodyPr>
          <a:lstStyle/>
          <a:p>
            <a:r>
              <a:rPr lang="es-ES" sz="2800" dirty="0"/>
              <a:t>Fuente</a:t>
            </a:r>
            <a:r>
              <a:rPr lang="hu-HU" sz="2800" dirty="0"/>
              <a:t> :</a:t>
            </a:r>
            <a:r>
              <a:rPr lang="en-US" sz="2800" dirty="0"/>
              <a:t>http://disciplinedentrepreneurship.com/blog/dispelling-myths-and-teaching-entrepreneurship-24-steps</a:t>
            </a:r>
            <a:r>
              <a:rPr lang="hu-HU" sz="2800" dirty="0"/>
              <a:t> </a:t>
            </a:r>
          </a:p>
          <a:p>
            <a:endParaRPr lang="en-US" sz="2800" dirty="0"/>
          </a:p>
        </p:txBody>
      </p:sp>
      <p:sp>
        <p:nvSpPr>
          <p:cNvPr id="45058" name="Title 1"/>
          <p:cNvSpPr>
            <a:spLocks noGrp="1"/>
          </p:cNvSpPr>
          <p:nvPr>
            <p:ph type="title"/>
          </p:nvPr>
        </p:nvSpPr>
        <p:spPr>
          <a:xfrm>
            <a:off x="1397482" y="128368"/>
            <a:ext cx="21557112" cy="1600611"/>
          </a:xfrm>
        </p:spPr>
        <p:txBody>
          <a:bodyPr anchor="t">
            <a:normAutofit/>
          </a:bodyPr>
          <a:lstStyle/>
          <a:p>
            <a:r>
              <a:rPr lang="en-US" altLang="en-US" sz="8000" b="1" dirty="0"/>
              <a:t>Paso #2: </a:t>
            </a:r>
            <a:r>
              <a:rPr lang="es-ES" altLang="en-US" sz="8000" b="1" dirty="0" smtClean="0"/>
              <a:t>Elige</a:t>
            </a:r>
            <a:r>
              <a:rPr lang="en-US" altLang="en-US" sz="8000" b="1" dirty="0" smtClean="0"/>
              <a:t> </a:t>
            </a:r>
            <a:r>
              <a:rPr lang="en-US" altLang="en-US" sz="8000" b="1" dirty="0"/>
              <a:t>un Mercado Cabeza de Playa</a:t>
            </a:r>
          </a:p>
        </p:txBody>
      </p:sp>
    </p:spTree>
    <p:extLst>
      <p:ext uri="{BB962C8B-B14F-4D97-AF65-F5344CB8AC3E}">
        <p14:creationId xmlns:p14="http://schemas.microsoft.com/office/powerpoint/2010/main" val="353928176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65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a:xfrm>
            <a:off x="1675964" y="730253"/>
            <a:ext cx="21025723" cy="1046789"/>
          </a:xfrm>
          <a:noFill/>
        </p:spPr>
        <p:txBody>
          <a:bodyPr>
            <a:normAutofit fontScale="90000"/>
          </a:bodyPr>
          <a:lstStyle/>
          <a:p>
            <a:r>
              <a:rPr lang="es-ES" altLang="hu-HU" dirty="0" smtClean="0"/>
              <a:t>Objetivos del curso</a:t>
            </a:r>
            <a:endParaRPr lang="es-ES" altLang="hu-HU" dirty="0"/>
          </a:p>
        </p:txBody>
      </p:sp>
      <p:sp>
        <p:nvSpPr>
          <p:cNvPr id="5" name="Tartalom helye 2"/>
          <p:cNvSpPr>
            <a:spLocks noGrp="1"/>
          </p:cNvSpPr>
          <p:nvPr>
            <p:ph idx="1"/>
          </p:nvPr>
        </p:nvSpPr>
        <p:spPr>
          <a:xfrm>
            <a:off x="4123928" y="2249488"/>
            <a:ext cx="13766507" cy="10945216"/>
          </a:xfrm>
        </p:spPr>
        <p:txBody>
          <a:bodyPr/>
          <a:lstStyle/>
          <a:p>
            <a:pPr marL="1028700" indent="-1028700">
              <a:buFont typeface="+mj-lt"/>
              <a:buAutoNum type="arabicPeriod"/>
            </a:pPr>
            <a:r>
              <a:rPr lang="es-ES" sz="5600" dirty="0" smtClean="0">
                <a:effectLst>
                  <a:outerShdw blurRad="38100" dist="38100" dir="2700000" algn="tl">
                    <a:srgbClr val="000000">
                      <a:alpha val="43137"/>
                    </a:srgbClr>
                  </a:outerShdw>
                </a:effectLst>
              </a:rPr>
              <a:t>Cómo puedes definir tu iniciativa? </a:t>
            </a:r>
            <a:r>
              <a:rPr lang="es-ES" sz="5600" dirty="0" smtClean="0"/>
              <a:t/>
            </a:r>
            <a:br>
              <a:rPr lang="es-ES" sz="5600" dirty="0" smtClean="0"/>
            </a:br>
            <a:r>
              <a:rPr lang="es-ES" sz="5600" dirty="0" smtClean="0"/>
              <a:t>Mapa de Concepto de Negocio y Canvas de Modelo de Negocio </a:t>
            </a:r>
          </a:p>
          <a:p>
            <a:pPr marL="1028700" indent="-1028700">
              <a:buFont typeface="+mj-lt"/>
              <a:buAutoNum type="arabicPeriod"/>
            </a:pPr>
            <a:endParaRPr lang="es-ES" sz="5600" dirty="0" smtClean="0"/>
          </a:p>
          <a:p>
            <a:pPr marL="1028700" indent="-1028700">
              <a:buFont typeface="+mj-lt"/>
              <a:buAutoNum type="arabicPeriod"/>
            </a:pPr>
            <a:r>
              <a:rPr lang="es-ES" sz="5600" dirty="0" smtClean="0">
                <a:effectLst>
                  <a:outerShdw blurRad="38100" dist="38100" dir="2700000" algn="tl">
                    <a:srgbClr val="000000">
                      <a:alpha val="43137"/>
                    </a:srgbClr>
                  </a:outerShdw>
                </a:effectLst>
              </a:rPr>
              <a:t>Quién es tu cliente? </a:t>
            </a:r>
            <a:r>
              <a:rPr lang="es-ES" sz="3600" b="1" dirty="0" smtClean="0"/>
              <a:t/>
            </a:r>
            <a:br>
              <a:rPr lang="es-ES" sz="3600" b="1" dirty="0" smtClean="0"/>
            </a:br>
            <a:r>
              <a:rPr lang="es-ES" sz="5600" dirty="0" smtClean="0"/>
              <a:t>Investigación preliminar de mercado</a:t>
            </a:r>
          </a:p>
          <a:p>
            <a:pPr marL="1028700" indent="-1028700">
              <a:buFont typeface="+mj-lt"/>
              <a:buAutoNum type="arabicPeriod"/>
            </a:pPr>
            <a:endParaRPr lang="es-ES" sz="5600" dirty="0" smtClean="0"/>
          </a:p>
          <a:p>
            <a:pPr marL="1028700" indent="-1028700">
              <a:buFont typeface="+mj-lt"/>
              <a:buAutoNum type="arabicPeriod"/>
            </a:pPr>
            <a:r>
              <a:rPr lang="es-ES" sz="5600" dirty="0" smtClean="0">
                <a:effectLst>
                  <a:outerShdw blurRad="38100" dist="38100" dir="2700000" algn="tl">
                    <a:srgbClr val="000000">
                      <a:alpha val="43137"/>
                    </a:srgbClr>
                  </a:outerShdw>
                </a:effectLst>
              </a:rPr>
              <a:t>Cómo trabajará tu equipo en la nueva iniciativa?</a:t>
            </a:r>
          </a:p>
          <a:p>
            <a:pPr marL="1028700" indent="-1028700">
              <a:buNone/>
            </a:pPr>
            <a:r>
              <a:rPr lang="es-ES" sz="5600" dirty="0" smtClean="0"/>
              <a:t>     Creación de equipo y listado de asuntos</a:t>
            </a:r>
            <a:endParaRPr lang="es-ES" sz="5600" dirty="0"/>
          </a:p>
        </p:txBody>
      </p:sp>
    </p:spTree>
    <p:extLst>
      <p:ext uri="{BB962C8B-B14F-4D97-AF65-F5344CB8AC3E}">
        <p14:creationId xmlns:p14="http://schemas.microsoft.com/office/powerpoint/2010/main" val="321298022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2771228" y="345684"/>
            <a:ext cx="20057241" cy="1759788"/>
          </a:xfrm>
        </p:spPr>
        <p:txBody>
          <a:bodyPr anchor="t">
            <a:normAutofit fontScale="90000"/>
          </a:bodyPr>
          <a:lstStyle/>
          <a:p>
            <a:pPr algn="ctr"/>
            <a:r>
              <a:rPr lang="es-ES" altLang="en-US" sz="7700" b="1" dirty="0" smtClean="0"/>
              <a:t>Selección del mercado Cabeza de Playa, “Pelando la Cebolla”</a:t>
            </a:r>
            <a:r>
              <a:rPr lang="en-US" altLang="en-US" sz="7700" b="1" dirty="0"/>
              <a:t/>
            </a:r>
            <a:br>
              <a:rPr lang="en-US" altLang="en-US" sz="7700" b="1" dirty="0"/>
            </a:br>
            <a:endParaRPr lang="en-US" altLang="en-US" sz="7700" b="1" dirty="0"/>
          </a:p>
        </p:txBody>
      </p:sp>
      <p:sp>
        <p:nvSpPr>
          <p:cNvPr id="46083" name="Content Placeholder 2"/>
          <p:cNvSpPr>
            <a:spLocks noGrp="1"/>
          </p:cNvSpPr>
          <p:nvPr>
            <p:ph idx="1"/>
          </p:nvPr>
        </p:nvSpPr>
        <p:spPr>
          <a:xfrm>
            <a:off x="3742087" y="2432545"/>
            <a:ext cx="17281920" cy="9753600"/>
          </a:xfrm>
        </p:spPr>
        <p:txBody>
          <a:bodyPr>
            <a:noAutofit/>
          </a:bodyPr>
          <a:lstStyle/>
          <a:p>
            <a:r>
              <a:rPr lang="es-ES" altLang="en-US" sz="4400" dirty="0" smtClean="0"/>
              <a:t>El caso típico en este proceso es que una vez has elegido tu mercado cabeza de playa al que dedicarte, tienes que hacer una buena segmentación del submercado para estar realmente enfocado. Esto es lo que se llama “Pelar la cebolla”</a:t>
            </a:r>
          </a:p>
          <a:p>
            <a:r>
              <a:rPr lang="es-ES" altLang="en-US" sz="4400" dirty="0" smtClean="0"/>
              <a:t>El mercado no tiene que ser realmente grande, y de hecho es mejor que sea pequeño, así lo puedes controlar</a:t>
            </a:r>
          </a:p>
          <a:p>
            <a:r>
              <a:rPr lang="es-ES" altLang="en-US" sz="4400" dirty="0" smtClean="0"/>
              <a:t>Para que sea un mercado, debe tener las siguientes tres características:</a:t>
            </a:r>
          </a:p>
          <a:p>
            <a:pPr lvl="1"/>
            <a:r>
              <a:rPr lang="es-ES" altLang="en-US" sz="3600" dirty="0" smtClean="0"/>
              <a:t>Comprar los mismos productos</a:t>
            </a:r>
          </a:p>
          <a:p>
            <a:pPr lvl="1"/>
            <a:r>
              <a:rPr lang="es-ES" altLang="en-US" sz="3600" dirty="0" smtClean="0"/>
              <a:t>Tener procesos de compra similares (personal, propuesta de valor, DMU, DMP). </a:t>
            </a:r>
          </a:p>
          <a:p>
            <a:pPr lvl="1"/>
            <a:r>
              <a:rPr lang="es-ES" altLang="en-US" sz="3600" dirty="0" smtClean="0"/>
              <a:t>Existe un boca a boca </a:t>
            </a:r>
          </a:p>
          <a:p>
            <a:r>
              <a:rPr lang="es-ES" altLang="en-US" sz="4400" dirty="0" smtClean="0"/>
              <a:t>El mercado cabeza de playa debería permitirte tener un flujo de caja positivo (excluyendo inversiones en otros mercados)</a:t>
            </a:r>
            <a:endParaRPr lang="es-ES" altLang="en-US" sz="4400" dirty="0"/>
          </a:p>
        </p:txBody>
      </p:sp>
      <p:sp>
        <p:nvSpPr>
          <p:cNvPr id="4" name="Szövegdoboz 3"/>
          <p:cNvSpPr txBox="1"/>
          <p:nvPr/>
        </p:nvSpPr>
        <p:spPr>
          <a:xfrm>
            <a:off x="4111043" y="12146389"/>
            <a:ext cx="16716492" cy="954107"/>
          </a:xfrm>
          <a:prstGeom prst="rect">
            <a:avLst/>
          </a:prstGeom>
          <a:noFill/>
        </p:spPr>
        <p:txBody>
          <a:bodyPr wrap="square" rtlCol="0">
            <a:spAutoFit/>
          </a:bodyPr>
          <a:lstStyle/>
          <a:p>
            <a:r>
              <a:rPr lang="es-ES" sz="2800" dirty="0"/>
              <a:t>Fuente</a:t>
            </a:r>
            <a:r>
              <a:rPr lang="hu-HU" sz="2800" dirty="0"/>
              <a:t> :</a:t>
            </a:r>
            <a:r>
              <a:rPr lang="en-US" sz="2800" dirty="0"/>
              <a:t>http://disciplinedentrepreneurship.com/blog/dispelling-myths-and-teaching-entrepreneurship-24-steps</a:t>
            </a:r>
            <a:r>
              <a:rPr lang="hu-HU" sz="2800" dirty="0"/>
              <a:t> </a:t>
            </a:r>
          </a:p>
          <a:p>
            <a:endParaRPr lang="en-US" sz="2800" dirty="0"/>
          </a:p>
        </p:txBody>
      </p:sp>
      <p:sp>
        <p:nvSpPr>
          <p:cNvPr id="3" name="Élőláb helye 2"/>
          <p:cNvSpPr>
            <a:spLocks noGrp="1"/>
          </p:cNvSpPr>
          <p:nvPr>
            <p:ph type="ftr" sz="quarter" idx="4294967295"/>
          </p:nvPr>
        </p:nvSpPr>
        <p:spPr>
          <a:xfrm>
            <a:off x="3742087" y="13106400"/>
            <a:ext cx="17085448" cy="609600"/>
          </a:xfrm>
          <a:prstGeom prst="rect">
            <a:avLst/>
          </a:prstGeom>
        </p:spPr>
        <p:txBody>
          <a:bodyPr/>
          <a:lstStyle/>
          <a:p>
            <a:pPr>
              <a:defRPr/>
            </a:pPr>
            <a:r>
              <a:rPr lang="en-US"/>
              <a:t>_</a:t>
            </a:r>
            <a:endParaRPr lang="hu-HU"/>
          </a:p>
        </p:txBody>
      </p:sp>
    </p:spTree>
    <p:extLst>
      <p:ext uri="{BB962C8B-B14F-4D97-AF65-F5344CB8AC3E}">
        <p14:creationId xmlns:p14="http://schemas.microsoft.com/office/powerpoint/2010/main" val="3943918362"/>
      </p:ext>
    </p:extLst>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2082800" y="685800"/>
            <a:ext cx="18744735" cy="1371600"/>
          </a:xfrm>
        </p:spPr>
        <p:txBody>
          <a:bodyPr>
            <a:normAutofit fontScale="90000"/>
          </a:bodyPr>
          <a:lstStyle/>
          <a:p>
            <a:r>
              <a:rPr lang="en-US" altLang="en-US" b="1" dirty="0"/>
              <a:t>Paso #3: Target de </a:t>
            </a:r>
            <a:r>
              <a:rPr lang="es-ES" altLang="en-US" b="1" dirty="0" smtClean="0"/>
              <a:t>Perfil de Cliente</a:t>
            </a:r>
            <a:endParaRPr lang="es-ES" altLang="en-US" b="1" dirty="0"/>
          </a:p>
        </p:txBody>
      </p:sp>
      <p:sp>
        <p:nvSpPr>
          <p:cNvPr id="47107" name="Content Placeholder 2"/>
          <p:cNvSpPr>
            <a:spLocks noGrp="1"/>
          </p:cNvSpPr>
          <p:nvPr>
            <p:ph idx="1"/>
          </p:nvPr>
        </p:nvSpPr>
        <p:spPr>
          <a:xfrm>
            <a:off x="1676400" y="2249489"/>
            <a:ext cx="21082000" cy="7057358"/>
          </a:xfrm>
        </p:spPr>
        <p:txBody>
          <a:bodyPr>
            <a:normAutofit/>
          </a:bodyPr>
          <a:lstStyle/>
          <a:p>
            <a:pPr marL="0" indent="0" algn="just">
              <a:buNone/>
            </a:pPr>
            <a:r>
              <a:rPr lang="es-ES" altLang="en-US" sz="5600" dirty="0" smtClean="0"/>
              <a:t>Desarrolla un buen </a:t>
            </a:r>
            <a:r>
              <a:rPr lang="es-ES" altLang="en-US" sz="5600" b="1" dirty="0" smtClean="0"/>
              <a:t>Target de Perfil de Cliente</a:t>
            </a:r>
          </a:p>
          <a:p>
            <a:pPr marL="0" indent="0" algn="just">
              <a:buNone/>
            </a:pPr>
            <a:r>
              <a:rPr lang="es-ES" altLang="en-US" sz="5600" dirty="0" smtClean="0"/>
              <a:t>Es decir, describe al usuario/comprador* del segmento de mercado que has elegido para focalizarte. Se trata de una descripción genérica de grupo, pero lo suficientemente específico para que sea significativo.</a:t>
            </a:r>
          </a:p>
          <a:p>
            <a:pPr marL="0" indent="0" algn="just">
              <a:buNone/>
            </a:pPr>
            <a:r>
              <a:rPr lang="es-ES" altLang="en-US" sz="5600" dirty="0" smtClean="0"/>
              <a:t>Es como la descripción de una muestra de población que te ayude a calcular el tamaño del mercado en el próximo paso.</a:t>
            </a:r>
            <a:endParaRPr lang="es-ES" altLang="en-US" sz="5600" dirty="0"/>
          </a:p>
        </p:txBody>
      </p:sp>
      <p:sp>
        <p:nvSpPr>
          <p:cNvPr id="2" name="TextBox 1"/>
          <p:cNvSpPr txBox="1"/>
          <p:nvPr/>
        </p:nvSpPr>
        <p:spPr>
          <a:xfrm>
            <a:off x="1676400" y="9306847"/>
            <a:ext cx="21768297" cy="1323439"/>
          </a:xfrm>
          <a:prstGeom prst="rect">
            <a:avLst/>
          </a:prstGeom>
          <a:noFill/>
        </p:spPr>
        <p:txBody>
          <a:bodyPr wrap="square">
            <a:spAutoFit/>
          </a:bodyPr>
          <a:lstStyle/>
          <a:p>
            <a:pPr>
              <a:defRPr/>
            </a:pPr>
            <a:r>
              <a:rPr lang="es-ES" sz="4000" i="1" dirty="0" smtClean="0">
                <a:latin typeface="Zemke Hand ITC Mobile" panose="020B0502020000020002" pitchFamily="34" charset="0"/>
              </a:rPr>
              <a:t>* Si el comprador y el usuario no son el mismo, tienes un mercado de dos caras, por lo que debes hacer dos perfiles de cliente y usar el perfil del comprador para determinar el MTA</a:t>
            </a:r>
            <a:endParaRPr lang="es-ES" sz="4000" i="1" dirty="0">
              <a:latin typeface="Zemke Hand ITC Mobile" panose="020B0502020000020002" pitchFamily="34" charset="0"/>
            </a:endParaRPr>
          </a:p>
        </p:txBody>
      </p:sp>
      <p:sp>
        <p:nvSpPr>
          <p:cNvPr id="5" name="Szövegdoboz 4"/>
          <p:cNvSpPr txBox="1"/>
          <p:nvPr/>
        </p:nvSpPr>
        <p:spPr>
          <a:xfrm>
            <a:off x="4111043" y="12204296"/>
            <a:ext cx="16716492" cy="523220"/>
          </a:xfrm>
          <a:prstGeom prst="rect">
            <a:avLst/>
          </a:prstGeom>
          <a:noFill/>
        </p:spPr>
        <p:txBody>
          <a:bodyPr wrap="square" rtlCol="0">
            <a:spAutoFit/>
          </a:bodyPr>
          <a:lstStyle/>
          <a:p>
            <a:r>
              <a:rPr lang="es-ES" sz="2800" dirty="0" err="1"/>
              <a:t>Fuent</a:t>
            </a:r>
            <a:r>
              <a:rPr lang="hu-HU" sz="2800" dirty="0"/>
              <a:t>e :</a:t>
            </a:r>
            <a:r>
              <a:rPr lang="en-US" sz="2800" dirty="0"/>
              <a:t>http://disciplinedentrepreneurship.com/blog/dispelling-myths-and-teaching-entrepreneurship-24-steps</a:t>
            </a:r>
            <a:r>
              <a:rPr lang="hu-HU" sz="2800" dirty="0"/>
              <a:t> </a:t>
            </a:r>
            <a:endParaRPr lang="en-US" sz="2800" dirty="0"/>
          </a:p>
        </p:txBody>
      </p:sp>
      <p:sp>
        <p:nvSpPr>
          <p:cNvPr id="4" name="Élőláb helye 3"/>
          <p:cNvSpPr>
            <a:spLocks noGrp="1"/>
          </p:cNvSpPr>
          <p:nvPr>
            <p:ph type="ftr" sz="quarter" idx="4294967295"/>
          </p:nvPr>
        </p:nvSpPr>
        <p:spPr>
          <a:xfrm>
            <a:off x="3742087" y="13106400"/>
            <a:ext cx="17085448" cy="609600"/>
          </a:xfrm>
          <a:prstGeom prst="rect">
            <a:avLst/>
          </a:prstGeom>
        </p:spPr>
        <p:txBody>
          <a:bodyPr/>
          <a:lstStyle/>
          <a:p>
            <a:pPr>
              <a:defRPr/>
            </a:pPr>
            <a:r>
              <a:rPr lang="en-US"/>
              <a:t>_</a:t>
            </a:r>
            <a:endParaRPr lang="hu-HU"/>
          </a:p>
        </p:txBody>
      </p:sp>
    </p:spTree>
    <p:extLst>
      <p:ext uri="{BB962C8B-B14F-4D97-AF65-F5344CB8AC3E}">
        <p14:creationId xmlns:p14="http://schemas.microsoft.com/office/powerpoint/2010/main" val="2408770066"/>
      </p:ext>
    </p:extLst>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24276598-69C4-4565-8203-E14BAA629C67}"/>
              </a:ext>
            </a:extLst>
          </p:cNvPr>
          <p:cNvPicPr>
            <a:picLocks noChangeAspect="1"/>
          </p:cNvPicPr>
          <p:nvPr/>
        </p:nvPicPr>
        <p:blipFill>
          <a:blip r:embed="rId2" cstate="print"/>
          <a:stretch>
            <a:fillRect/>
          </a:stretch>
        </p:blipFill>
        <p:spPr>
          <a:xfrm>
            <a:off x="5473700" y="1976437"/>
            <a:ext cx="13430250" cy="9763125"/>
          </a:xfrm>
          <a:prstGeom prst="rect">
            <a:avLst/>
          </a:prstGeom>
        </p:spPr>
      </p:pic>
      <p:sp>
        <p:nvSpPr>
          <p:cNvPr id="48130" name="Title 1"/>
          <p:cNvSpPr>
            <a:spLocks noGrp="1"/>
          </p:cNvSpPr>
          <p:nvPr>
            <p:ph type="title"/>
          </p:nvPr>
        </p:nvSpPr>
        <p:spPr>
          <a:xfrm>
            <a:off x="3742087" y="833437"/>
            <a:ext cx="18333216" cy="2286000"/>
          </a:xfrm>
        </p:spPr>
        <p:txBody>
          <a:bodyPr anchor="t">
            <a:normAutofit fontScale="90000"/>
          </a:bodyPr>
          <a:lstStyle/>
          <a:p>
            <a:r>
              <a:rPr lang="en-US" altLang="en-US" b="1" dirty="0"/>
              <a:t>Paso #3: Target de </a:t>
            </a:r>
            <a:r>
              <a:rPr lang="es-ES" altLang="en-US" b="1" dirty="0" smtClean="0"/>
              <a:t>Perfil de Cliente</a:t>
            </a:r>
            <a:endParaRPr lang="es-ES" altLang="en-US" b="1" dirty="0"/>
          </a:p>
        </p:txBody>
      </p:sp>
      <p:sp>
        <p:nvSpPr>
          <p:cNvPr id="4" name="Szövegdoboz 3"/>
          <p:cNvSpPr txBox="1"/>
          <p:nvPr/>
        </p:nvSpPr>
        <p:spPr>
          <a:xfrm>
            <a:off x="4458608" y="12362917"/>
            <a:ext cx="16716492" cy="954107"/>
          </a:xfrm>
          <a:prstGeom prst="rect">
            <a:avLst/>
          </a:prstGeom>
          <a:noFill/>
        </p:spPr>
        <p:txBody>
          <a:bodyPr wrap="square" rtlCol="0">
            <a:spAutoFit/>
          </a:bodyPr>
          <a:lstStyle/>
          <a:p>
            <a:r>
              <a:rPr lang="es-ES" sz="2800" dirty="0"/>
              <a:t>Fuente</a:t>
            </a:r>
            <a:r>
              <a:rPr lang="hu-HU" sz="2800" dirty="0"/>
              <a:t>:</a:t>
            </a:r>
            <a:r>
              <a:rPr lang="es-ES" sz="2800" dirty="0"/>
              <a:t> </a:t>
            </a:r>
            <a:r>
              <a:rPr lang="en-US" sz="2800" dirty="0"/>
              <a:t>http://disciplinedentrepreneurship.com/blog/dispelling-myths-and-teaching-entrepreneurship-24-steps</a:t>
            </a:r>
            <a:r>
              <a:rPr lang="hu-HU" sz="2800" dirty="0"/>
              <a:t> </a:t>
            </a:r>
          </a:p>
          <a:p>
            <a:endParaRPr lang="en-US" sz="2800" dirty="0"/>
          </a:p>
        </p:txBody>
      </p:sp>
      <p:sp>
        <p:nvSpPr>
          <p:cNvPr id="3" name="Élőláb helye 2"/>
          <p:cNvSpPr>
            <a:spLocks noGrp="1"/>
          </p:cNvSpPr>
          <p:nvPr>
            <p:ph type="ftr" sz="quarter" idx="4294967295"/>
          </p:nvPr>
        </p:nvSpPr>
        <p:spPr>
          <a:xfrm>
            <a:off x="3742087" y="13106400"/>
            <a:ext cx="17085448" cy="609600"/>
          </a:xfrm>
          <a:prstGeom prst="rect">
            <a:avLst/>
          </a:prstGeom>
        </p:spPr>
        <p:txBody>
          <a:bodyPr/>
          <a:lstStyle/>
          <a:p>
            <a:pPr>
              <a:defRPr/>
            </a:pPr>
            <a:r>
              <a:rPr lang="en-US"/>
              <a:t>_</a:t>
            </a:r>
            <a:endParaRPr lang="hu-HU"/>
          </a:p>
        </p:txBody>
      </p:sp>
    </p:spTree>
    <p:extLst>
      <p:ext uri="{BB962C8B-B14F-4D97-AF65-F5344CB8AC3E}">
        <p14:creationId xmlns:p14="http://schemas.microsoft.com/office/powerpoint/2010/main" val="4035113778"/>
      </p:ext>
    </p:extLst>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1480986D-C68A-4F80-B914-77C2A49B25D3}"/>
              </a:ext>
            </a:extLst>
          </p:cNvPr>
          <p:cNvPicPr>
            <a:picLocks noChangeAspect="1"/>
          </p:cNvPicPr>
          <p:nvPr/>
        </p:nvPicPr>
        <p:blipFill>
          <a:blip r:embed="rId3"/>
          <a:stretch>
            <a:fillRect/>
          </a:stretch>
        </p:blipFill>
        <p:spPr>
          <a:xfrm>
            <a:off x="2242982" y="2135933"/>
            <a:ext cx="13213690" cy="8356766"/>
          </a:xfrm>
          <a:prstGeom prst="rect">
            <a:avLst/>
          </a:prstGeom>
        </p:spPr>
      </p:pic>
      <p:sp>
        <p:nvSpPr>
          <p:cNvPr id="8" name="Szövegdoboz 7"/>
          <p:cNvSpPr txBox="1"/>
          <p:nvPr/>
        </p:nvSpPr>
        <p:spPr>
          <a:xfrm>
            <a:off x="3902017" y="11322496"/>
            <a:ext cx="16716492" cy="954107"/>
          </a:xfrm>
          <a:prstGeom prst="rect">
            <a:avLst/>
          </a:prstGeom>
          <a:noFill/>
        </p:spPr>
        <p:txBody>
          <a:bodyPr wrap="square" rtlCol="0">
            <a:spAutoFit/>
          </a:bodyPr>
          <a:lstStyle/>
          <a:p>
            <a:r>
              <a:rPr lang="es-ES" sz="2800" dirty="0"/>
              <a:t>Fuente</a:t>
            </a:r>
            <a:r>
              <a:rPr lang="hu-HU" sz="2800" dirty="0"/>
              <a:t>:</a:t>
            </a:r>
            <a:r>
              <a:rPr lang="es-ES" sz="2800" dirty="0"/>
              <a:t> </a:t>
            </a:r>
            <a:r>
              <a:rPr lang="en-US" sz="2800" dirty="0"/>
              <a:t>http://disciplinedentrepreneurship.com/blog/dispelling-myths-and-teaching-entrepreneurship-24-steps</a:t>
            </a:r>
            <a:r>
              <a:rPr lang="hu-HU" sz="2800" dirty="0"/>
              <a:t> </a:t>
            </a:r>
          </a:p>
          <a:p>
            <a:endParaRPr lang="en-US" sz="2800" dirty="0"/>
          </a:p>
        </p:txBody>
      </p:sp>
      <p:sp>
        <p:nvSpPr>
          <p:cNvPr id="49154" name="Rectangle 2"/>
          <p:cNvSpPr>
            <a:spLocks noGrp="1" noChangeArrowheads="1"/>
          </p:cNvSpPr>
          <p:nvPr>
            <p:ph type="title"/>
          </p:nvPr>
        </p:nvSpPr>
        <p:spPr>
          <a:xfrm>
            <a:off x="3959225" y="152400"/>
            <a:ext cx="16459200" cy="2286000"/>
          </a:xfrm>
        </p:spPr>
        <p:txBody>
          <a:bodyPr anchor="t">
            <a:normAutofit/>
          </a:bodyPr>
          <a:lstStyle/>
          <a:p>
            <a:pPr eaLnBrk="1" hangingPunct="1"/>
            <a:r>
              <a:rPr lang="es-ES" altLang="en-US" b="1" dirty="0" smtClean="0"/>
              <a:t>Definición de Cliente Objetivo</a:t>
            </a:r>
            <a:endParaRPr lang="es-ES" altLang="en-US" b="1" dirty="0"/>
          </a:p>
        </p:txBody>
      </p:sp>
      <p:sp>
        <p:nvSpPr>
          <p:cNvPr id="49155" name="Text Box 5"/>
          <p:cNvSpPr txBox="1">
            <a:spLocks noChangeArrowheads="1"/>
          </p:cNvSpPr>
          <p:nvPr/>
        </p:nvSpPr>
        <p:spPr bwMode="auto">
          <a:xfrm>
            <a:off x="15846426" y="2418657"/>
            <a:ext cx="6235698"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altLang="en-US" sz="3200" b="1" dirty="0" smtClean="0">
                <a:latin typeface="Arial" pitchFamily="34" charset="0"/>
              </a:rPr>
              <a:t>Audiencia Objetivo:</a:t>
            </a:r>
          </a:p>
          <a:p>
            <a:pPr eaLnBrk="1" hangingPunct="1">
              <a:buFontTx/>
              <a:buChar char="•"/>
            </a:pPr>
            <a:r>
              <a:rPr lang="es-ES" altLang="en-US" sz="2800" i="1" dirty="0" smtClean="0">
                <a:latin typeface="Arial" pitchFamily="34" charset="0"/>
                <a:sym typeface="Wingdings" pitchFamily="2" charset="2"/>
              </a:rPr>
              <a:t> Varón</a:t>
            </a:r>
          </a:p>
          <a:p>
            <a:pPr eaLnBrk="1" hangingPunct="1">
              <a:buFontTx/>
              <a:buChar char="•"/>
            </a:pPr>
            <a:r>
              <a:rPr lang="es-ES" altLang="en-US" sz="2800" i="1" dirty="0" smtClean="0">
                <a:latin typeface="Arial" pitchFamily="34" charset="0"/>
                <a:sym typeface="Wingdings" pitchFamily="2" charset="2"/>
              </a:rPr>
              <a:t> Edades 18-34</a:t>
            </a:r>
          </a:p>
          <a:p>
            <a:pPr eaLnBrk="1" hangingPunct="1">
              <a:buFontTx/>
              <a:buChar char="•"/>
            </a:pPr>
            <a:r>
              <a:rPr lang="es-ES" altLang="en-US" sz="2800" i="1" dirty="0" smtClean="0">
                <a:latin typeface="Arial" pitchFamily="34" charset="0"/>
                <a:sym typeface="Wingdings" pitchFamily="2" charset="2"/>
              </a:rPr>
              <a:t> Online</a:t>
            </a:r>
          </a:p>
          <a:p>
            <a:pPr eaLnBrk="1" hangingPunct="1">
              <a:buFontTx/>
              <a:buChar char="•"/>
            </a:pPr>
            <a:r>
              <a:rPr lang="es-ES" altLang="en-US" sz="2800" i="1" dirty="0" smtClean="0">
                <a:latin typeface="Arial" pitchFamily="34" charset="0"/>
                <a:sym typeface="Wingdings" pitchFamily="2" charset="2"/>
              </a:rPr>
              <a:t> Ingresos mayores a 75.000 euros</a:t>
            </a:r>
            <a:endParaRPr lang="es-ES" altLang="en-US" sz="2800" i="1" dirty="0" smtClean="0">
              <a:latin typeface="Arial" pitchFamily="34" charset="0"/>
            </a:endParaRPr>
          </a:p>
          <a:p>
            <a:pPr eaLnBrk="1" hangingPunct="1">
              <a:buFontTx/>
              <a:buChar char="•"/>
            </a:pPr>
            <a:r>
              <a:rPr lang="es-ES" altLang="en-US" sz="2800" i="1" dirty="0" smtClean="0">
                <a:latin typeface="Arial" pitchFamily="34" charset="0"/>
              </a:rPr>
              <a:t> 26-30 millones</a:t>
            </a:r>
            <a:r>
              <a:rPr lang="es-ES" altLang="en-US" sz="2800" b="1" i="1" dirty="0" smtClean="0">
                <a:latin typeface="Arial" pitchFamily="34" charset="0"/>
              </a:rPr>
              <a:t> </a:t>
            </a:r>
            <a:endParaRPr lang="es-ES" altLang="en-US" sz="2800" b="1" i="1" dirty="0">
              <a:latin typeface="Arial" pitchFamily="34" charset="0"/>
            </a:endParaRPr>
          </a:p>
        </p:txBody>
      </p:sp>
      <p:sp>
        <p:nvSpPr>
          <p:cNvPr id="49156" name="Text Box 6"/>
          <p:cNvSpPr txBox="1">
            <a:spLocks noChangeArrowheads="1"/>
          </p:cNvSpPr>
          <p:nvPr/>
        </p:nvSpPr>
        <p:spPr bwMode="auto">
          <a:xfrm>
            <a:off x="15846426" y="5450256"/>
            <a:ext cx="697415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altLang="en-US" sz="3200" b="1" dirty="0" smtClean="0">
                <a:latin typeface="Arial" pitchFamily="34" charset="0"/>
              </a:rPr>
              <a:t>Intereses de la Audiencia Objetivo:</a:t>
            </a:r>
          </a:p>
          <a:p>
            <a:pPr eaLnBrk="1" hangingPunct="1">
              <a:buFontTx/>
              <a:buChar char="•"/>
            </a:pPr>
            <a:r>
              <a:rPr lang="es-ES" altLang="en-US" sz="2800" i="1" dirty="0" smtClean="0">
                <a:latin typeface="Arial" pitchFamily="34" charset="0"/>
                <a:sym typeface="Wingdings" pitchFamily="2" charset="2"/>
              </a:rPr>
              <a:t> Mujeres (70%) </a:t>
            </a:r>
          </a:p>
          <a:p>
            <a:pPr eaLnBrk="1" hangingPunct="1">
              <a:buFontTx/>
              <a:buChar char="•"/>
            </a:pPr>
            <a:r>
              <a:rPr lang="es-ES" altLang="en-US" sz="2800" i="1" dirty="0" smtClean="0">
                <a:latin typeface="Arial" pitchFamily="34" charset="0"/>
                <a:sym typeface="Wingdings" pitchFamily="2" charset="2"/>
              </a:rPr>
              <a:t> Deportes </a:t>
            </a:r>
            <a:r>
              <a:rPr lang="en-US" altLang="en-US" sz="2800" i="1" dirty="0" smtClean="0">
                <a:latin typeface="Arial" pitchFamily="34" charset="0"/>
                <a:sym typeface="Wingdings" pitchFamily="2" charset="2"/>
              </a:rPr>
              <a:t>(</a:t>
            </a:r>
            <a:r>
              <a:rPr lang="en-US" altLang="en-US" sz="2800" i="1" dirty="0">
                <a:latin typeface="Arial" pitchFamily="34" charset="0"/>
                <a:sym typeface="Wingdings" pitchFamily="2" charset="2"/>
              </a:rPr>
              <a:t>50%)</a:t>
            </a:r>
            <a:endParaRPr lang="en-US" altLang="en-US" sz="2800" i="1" dirty="0">
              <a:latin typeface="Arial" pitchFamily="34" charset="0"/>
            </a:endParaRPr>
          </a:p>
        </p:txBody>
      </p:sp>
      <p:sp>
        <p:nvSpPr>
          <p:cNvPr id="49157" name="Text Box 7"/>
          <p:cNvSpPr txBox="1">
            <a:spLocks noChangeArrowheads="1"/>
          </p:cNvSpPr>
          <p:nvPr/>
        </p:nvSpPr>
        <p:spPr bwMode="auto">
          <a:xfrm>
            <a:off x="16141702" y="7225575"/>
            <a:ext cx="36407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altLang="en-US" sz="2000" dirty="0" smtClean="0"/>
              <a:t>Fuente:  </a:t>
            </a:r>
            <a:r>
              <a:rPr lang="es-ES" altLang="en-US" sz="2000" dirty="0" err="1" smtClean="0"/>
              <a:t>ComScore</a:t>
            </a:r>
            <a:r>
              <a:rPr lang="es-ES" altLang="en-US" sz="2000" dirty="0" smtClean="0"/>
              <a:t> Media </a:t>
            </a:r>
            <a:r>
              <a:rPr lang="es-ES" altLang="en-US" sz="2000" dirty="0" err="1" smtClean="0"/>
              <a:t>Metrix</a:t>
            </a:r>
            <a:endParaRPr lang="es-ES" altLang="en-US" sz="2000" dirty="0"/>
          </a:p>
        </p:txBody>
      </p:sp>
      <p:sp>
        <p:nvSpPr>
          <p:cNvPr id="3" name="Élőláb helye 2"/>
          <p:cNvSpPr>
            <a:spLocks noGrp="1"/>
          </p:cNvSpPr>
          <p:nvPr>
            <p:ph type="ftr" sz="quarter" idx="4294967295"/>
          </p:nvPr>
        </p:nvSpPr>
        <p:spPr>
          <a:xfrm>
            <a:off x="3742087" y="13106400"/>
            <a:ext cx="17085448" cy="609600"/>
          </a:xfrm>
          <a:prstGeom prst="rect">
            <a:avLst/>
          </a:prstGeom>
        </p:spPr>
        <p:txBody>
          <a:bodyPr/>
          <a:lstStyle/>
          <a:p>
            <a:pPr>
              <a:defRPr/>
            </a:pPr>
            <a:r>
              <a:rPr lang="en-US"/>
              <a:t>_</a:t>
            </a:r>
            <a:endParaRPr lang="hu-HU"/>
          </a:p>
        </p:txBody>
      </p:sp>
      <p:sp>
        <p:nvSpPr>
          <p:cNvPr id="49158" name="Text Box 8"/>
          <p:cNvSpPr txBox="1">
            <a:spLocks noChangeArrowheads="1"/>
          </p:cNvSpPr>
          <p:nvPr/>
        </p:nvSpPr>
        <p:spPr bwMode="auto">
          <a:xfrm>
            <a:off x="13105721" y="9873560"/>
            <a:ext cx="90289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altLang="en-US" dirty="0" smtClean="0"/>
              <a:t>Fuente:  Investigación Juniper, </a:t>
            </a:r>
            <a:r>
              <a:rPr lang="es-ES" altLang="en-US" b="1" i="1" dirty="0" smtClean="0"/>
              <a:t>“Perfil Demográfico de Jóvenes Ricos</a:t>
            </a:r>
            <a:r>
              <a:rPr lang="en-US" altLang="en-US" b="1" i="1" dirty="0" smtClean="0"/>
              <a:t>”</a:t>
            </a:r>
            <a:endParaRPr lang="en-US" altLang="en-US" b="1" i="1" dirty="0"/>
          </a:p>
        </p:txBody>
      </p:sp>
    </p:spTree>
    <p:extLst>
      <p:ext uri="{BB962C8B-B14F-4D97-AF65-F5344CB8AC3E}">
        <p14:creationId xmlns:p14="http://schemas.microsoft.com/office/powerpoint/2010/main" val="540618031"/>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2"/>
          <p:cNvSpPr>
            <a:spLocks noGrp="1"/>
          </p:cNvSpPr>
          <p:nvPr>
            <p:ph type="title"/>
          </p:nvPr>
        </p:nvSpPr>
        <p:spPr>
          <a:xfrm>
            <a:off x="2027583" y="152400"/>
            <a:ext cx="18390842" cy="2286000"/>
          </a:xfrm>
        </p:spPr>
        <p:txBody>
          <a:bodyPr anchor="t">
            <a:normAutofit fontScale="90000"/>
          </a:bodyPr>
          <a:lstStyle/>
          <a:p>
            <a:r>
              <a:rPr lang="es-ES" altLang="en-US" b="1" dirty="0" smtClean="0"/>
              <a:t>Ejemplo de Perfil de Cliente Objetivo</a:t>
            </a:r>
            <a:endParaRPr lang="en-US" altLang="en-US" b="1" dirty="0"/>
          </a:p>
        </p:txBody>
      </p:sp>
      <p:graphicFrame>
        <p:nvGraphicFramePr>
          <p:cNvPr id="9" name="Table 8"/>
          <p:cNvGraphicFramePr>
            <a:graphicFrameLocks noGrp="1"/>
          </p:cNvGraphicFramePr>
          <p:nvPr>
            <p:extLst>
              <p:ext uri="{D42A27DB-BD31-4B8C-83A1-F6EECF244321}">
                <p14:modId xmlns:p14="http://schemas.microsoft.com/office/powerpoint/2010/main" val="3858324288"/>
              </p:ext>
            </p:extLst>
          </p:nvPr>
        </p:nvGraphicFramePr>
        <p:xfrm>
          <a:off x="4698125" y="2438400"/>
          <a:ext cx="16711447" cy="8979874"/>
        </p:xfrm>
        <a:graphic>
          <a:graphicData uri="http://schemas.openxmlformats.org/drawingml/2006/table">
            <a:tbl>
              <a:tblPr/>
              <a:tblGrid>
                <a:gridCol w="4855779">
                  <a:extLst>
                    <a:ext uri="{9D8B030D-6E8A-4147-A177-3AD203B41FA5}">
                      <a16:colId xmlns:a16="http://schemas.microsoft.com/office/drawing/2014/main" xmlns="" val="20000"/>
                    </a:ext>
                  </a:extLst>
                </a:gridCol>
                <a:gridCol w="11855668">
                  <a:extLst>
                    <a:ext uri="{9D8B030D-6E8A-4147-A177-3AD203B41FA5}">
                      <a16:colId xmlns:a16="http://schemas.microsoft.com/office/drawing/2014/main" xmlns="" val="20001"/>
                    </a:ext>
                  </a:extLst>
                </a:gridCol>
              </a:tblGrid>
              <a:tr h="1028288">
                <a:tc>
                  <a:txBody>
                    <a:bodyPr/>
                    <a:lstStyle/>
                    <a:p>
                      <a:pPr algn="l" fontAlgn="ctr"/>
                      <a:r>
                        <a:rPr lang="es-ES" sz="4000" b="1" i="0" u="none" strike="noStrike" noProof="0" dirty="0" smtClean="0">
                          <a:solidFill>
                            <a:srgbClr val="FFFFFF"/>
                          </a:solidFill>
                          <a:latin typeface="Calibri"/>
                        </a:rPr>
                        <a:t>Género</a:t>
                      </a:r>
                      <a:endParaRPr lang="es-ES" sz="4000" b="1" i="0" u="none" strike="noStrike" noProof="0" dirty="0">
                        <a:solidFill>
                          <a:srgbClr val="FFFFFF"/>
                        </a:solidFill>
                        <a:latin typeface="Calibri"/>
                      </a:endParaRPr>
                    </a:p>
                  </a:txBody>
                  <a:tcPr marL="19052" marR="19052" marT="19048" marB="0" anchor="ctr">
                    <a:lnL>
                      <a:noFill/>
                    </a:lnL>
                    <a:lnR w="6350" cap="flat" cmpd="sng" algn="ctr">
                      <a:solidFill>
                        <a:srgbClr val="FFFFFF"/>
                      </a:solidFill>
                      <a:prstDash val="dot"/>
                      <a:round/>
                      <a:headEnd type="none" w="med" len="med"/>
                      <a:tailEnd type="none" w="med" len="med"/>
                    </a:lnR>
                    <a:lnT>
                      <a:noFill/>
                    </a:lnT>
                    <a:lnB w="6350" cap="flat" cmpd="sng" algn="ctr">
                      <a:solidFill>
                        <a:srgbClr val="FFFFFF"/>
                      </a:solidFill>
                      <a:prstDash val="dot"/>
                      <a:round/>
                      <a:headEnd type="none" w="med" len="med"/>
                      <a:tailEnd type="none" w="med" len="med"/>
                    </a:lnB>
                    <a:solidFill>
                      <a:srgbClr val="00B050"/>
                    </a:solidFill>
                  </a:tcPr>
                </a:tc>
                <a:tc>
                  <a:txBody>
                    <a:bodyPr/>
                    <a:lstStyle/>
                    <a:p>
                      <a:pPr algn="l" fontAlgn="ctr"/>
                      <a:r>
                        <a:rPr lang="es-ES" sz="4000" b="0" i="0" u="none" strike="noStrike" noProof="0" dirty="0" smtClean="0">
                          <a:solidFill>
                            <a:srgbClr val="000000"/>
                          </a:solidFill>
                          <a:latin typeface="Calibri"/>
                        </a:rPr>
                        <a:t>Masculino, Femenino</a:t>
                      </a:r>
                      <a:endParaRPr lang="es-ES" sz="4000" b="0" i="0" u="none" strike="noStrike" noProof="0" dirty="0">
                        <a:solidFill>
                          <a:srgbClr val="000000"/>
                        </a:solidFill>
                        <a:latin typeface="Calibri"/>
                      </a:endParaRPr>
                    </a:p>
                  </a:txBody>
                  <a:tcPr marL="19052" marR="19052" marT="19048" marB="0" anchor="ctr">
                    <a:lnL w="6350" cap="flat" cmpd="sng" algn="ctr">
                      <a:solidFill>
                        <a:srgbClr val="FFFFFF"/>
                      </a:solidFill>
                      <a:prstDash val="dot"/>
                      <a:round/>
                      <a:headEnd type="none" w="med" len="med"/>
                      <a:tailEnd type="none" w="med" len="med"/>
                    </a:lnL>
                    <a:lnR>
                      <a:noFill/>
                    </a:lnR>
                    <a:lnT>
                      <a:noFill/>
                    </a:lnT>
                    <a:lnB w="6350" cap="flat" cmpd="sng" algn="ctr">
                      <a:solidFill>
                        <a:srgbClr val="F2F2F2"/>
                      </a:solidFill>
                      <a:prstDash val="dot"/>
                      <a:round/>
                      <a:headEnd type="none" w="med" len="med"/>
                      <a:tailEnd type="none" w="med" len="med"/>
                    </a:lnB>
                    <a:solidFill>
                      <a:srgbClr val="D7E4BC"/>
                    </a:solidFill>
                  </a:tcPr>
                </a:tc>
                <a:extLst>
                  <a:ext uri="{0D108BD9-81ED-4DB2-BD59-A6C34878D82A}">
                    <a16:rowId xmlns:a16="http://schemas.microsoft.com/office/drawing/2014/main" xmlns="" val="10000"/>
                  </a:ext>
                </a:extLst>
              </a:tr>
              <a:tr h="1028288">
                <a:tc>
                  <a:txBody>
                    <a:bodyPr/>
                    <a:lstStyle/>
                    <a:p>
                      <a:pPr algn="l" fontAlgn="ctr"/>
                      <a:r>
                        <a:rPr lang="es-ES" sz="4000" b="1" i="0" u="none" strike="noStrike" noProof="0" dirty="0" smtClean="0">
                          <a:solidFill>
                            <a:srgbClr val="FFFFFF"/>
                          </a:solidFill>
                          <a:latin typeface="Calibri"/>
                        </a:rPr>
                        <a:t>Edad</a:t>
                      </a:r>
                      <a:endParaRPr lang="es-ES" sz="4000" b="1" i="0" u="none" strike="noStrike" noProof="0" dirty="0">
                        <a:solidFill>
                          <a:srgbClr val="FFFFFF"/>
                        </a:solidFill>
                        <a:latin typeface="Calibri"/>
                      </a:endParaRPr>
                    </a:p>
                  </a:txBody>
                  <a:tcPr marL="19052" marR="19052" marT="19048" marB="0" anchor="ctr">
                    <a:lnL>
                      <a:noFill/>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solidFill>
                      <a:srgbClr val="00B050"/>
                    </a:solidFill>
                  </a:tcPr>
                </a:tc>
                <a:tc>
                  <a:txBody>
                    <a:bodyPr/>
                    <a:lstStyle/>
                    <a:p>
                      <a:pPr algn="l" fontAlgn="ctr"/>
                      <a:r>
                        <a:rPr lang="es-ES" sz="4000" b="0" i="0" u="none" strike="noStrike" noProof="0" dirty="0" smtClean="0">
                          <a:solidFill>
                            <a:srgbClr val="000000"/>
                          </a:solidFill>
                          <a:latin typeface="Calibri"/>
                        </a:rPr>
                        <a:t>17-40 </a:t>
                      </a:r>
                      <a:endParaRPr lang="es-ES" sz="4000" b="0" i="0" u="none" strike="noStrike" noProof="0" dirty="0">
                        <a:solidFill>
                          <a:srgbClr val="000000"/>
                        </a:solidFill>
                        <a:latin typeface="Calibri"/>
                      </a:endParaRPr>
                    </a:p>
                  </a:txBody>
                  <a:tcPr marL="19052" marR="19052" marT="19048" marB="0" anchor="ctr">
                    <a:lnL w="6350" cap="flat" cmpd="sng" algn="ctr">
                      <a:solidFill>
                        <a:srgbClr val="FFFFFF"/>
                      </a:solidFill>
                      <a:prstDash val="dot"/>
                      <a:round/>
                      <a:headEnd type="none" w="med" len="med"/>
                      <a:tailEnd type="none" w="med" len="med"/>
                    </a:lnL>
                    <a:lnR>
                      <a:noFill/>
                    </a:lnR>
                    <a:lnT w="6350" cap="flat" cmpd="sng" algn="ctr">
                      <a:solidFill>
                        <a:srgbClr val="F2F2F2"/>
                      </a:solidFill>
                      <a:prstDash val="dot"/>
                      <a:round/>
                      <a:headEnd type="none" w="med" len="med"/>
                      <a:tailEnd type="none" w="med" len="med"/>
                    </a:lnT>
                    <a:lnB w="6350" cap="flat" cmpd="sng" algn="ctr">
                      <a:solidFill>
                        <a:srgbClr val="F2F2F2"/>
                      </a:solidFill>
                      <a:prstDash val="dot"/>
                      <a:round/>
                      <a:headEnd type="none" w="med" len="med"/>
                      <a:tailEnd type="none" w="med" len="med"/>
                    </a:lnB>
                    <a:solidFill>
                      <a:srgbClr val="D7E4BC"/>
                    </a:solidFill>
                  </a:tcPr>
                </a:tc>
                <a:extLst>
                  <a:ext uri="{0D108BD9-81ED-4DB2-BD59-A6C34878D82A}">
                    <a16:rowId xmlns:a16="http://schemas.microsoft.com/office/drawing/2014/main" xmlns="" val="10001"/>
                  </a:ext>
                </a:extLst>
              </a:tr>
              <a:tr h="1028288">
                <a:tc>
                  <a:txBody>
                    <a:bodyPr/>
                    <a:lstStyle/>
                    <a:p>
                      <a:pPr algn="l" fontAlgn="ctr"/>
                      <a:r>
                        <a:rPr lang="es-ES" sz="4000" b="1" i="0" u="none" strike="noStrike" noProof="0" dirty="0" smtClean="0">
                          <a:solidFill>
                            <a:srgbClr val="FFFFFF"/>
                          </a:solidFill>
                          <a:latin typeface="Calibri"/>
                        </a:rPr>
                        <a:t>Región</a:t>
                      </a:r>
                      <a:endParaRPr lang="es-ES" sz="4000" b="1" i="0" u="none" strike="noStrike" noProof="0" dirty="0">
                        <a:solidFill>
                          <a:srgbClr val="FFFFFF"/>
                        </a:solidFill>
                        <a:latin typeface="Calibri"/>
                      </a:endParaRPr>
                    </a:p>
                  </a:txBody>
                  <a:tcPr marL="19052" marR="19052" marT="19048" marB="0" anchor="ctr">
                    <a:lnL>
                      <a:noFill/>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solidFill>
                      <a:srgbClr val="00B050"/>
                    </a:solidFill>
                  </a:tcPr>
                </a:tc>
                <a:tc>
                  <a:txBody>
                    <a:bodyPr/>
                    <a:lstStyle/>
                    <a:p>
                      <a:pPr algn="l" fontAlgn="ctr"/>
                      <a:r>
                        <a:rPr lang="es-ES" sz="4000" b="0" i="0" u="none" strike="noStrike" noProof="0" dirty="0" smtClean="0">
                          <a:solidFill>
                            <a:srgbClr val="000000"/>
                          </a:solidFill>
                          <a:latin typeface="Calibri"/>
                        </a:rPr>
                        <a:t>Moscú</a:t>
                      </a:r>
                      <a:r>
                        <a:rPr lang="es-ES" sz="4000" b="0" i="0" u="none" strike="noStrike" baseline="0" noProof="0" dirty="0" smtClean="0">
                          <a:solidFill>
                            <a:srgbClr val="000000"/>
                          </a:solidFill>
                          <a:latin typeface="Calibri"/>
                        </a:rPr>
                        <a:t> (durante la etapa inicial de crecimiento)</a:t>
                      </a:r>
                      <a:endParaRPr lang="es-ES" sz="4000" b="0" i="0" u="none" strike="noStrike" noProof="0" dirty="0">
                        <a:solidFill>
                          <a:srgbClr val="000000"/>
                        </a:solidFill>
                        <a:latin typeface="Calibri"/>
                      </a:endParaRPr>
                    </a:p>
                  </a:txBody>
                  <a:tcPr marL="19052" marR="19052" marT="19048" marB="0" anchor="ctr">
                    <a:lnL w="6350" cap="flat" cmpd="sng" algn="ctr">
                      <a:solidFill>
                        <a:srgbClr val="FFFFFF"/>
                      </a:solidFill>
                      <a:prstDash val="dot"/>
                      <a:round/>
                      <a:headEnd type="none" w="med" len="med"/>
                      <a:tailEnd type="none" w="med" len="med"/>
                    </a:lnL>
                    <a:lnR>
                      <a:noFill/>
                    </a:lnR>
                    <a:lnT w="6350" cap="flat" cmpd="sng" algn="ctr">
                      <a:solidFill>
                        <a:srgbClr val="F2F2F2"/>
                      </a:solidFill>
                      <a:prstDash val="dot"/>
                      <a:round/>
                      <a:headEnd type="none" w="med" len="med"/>
                      <a:tailEnd type="none" w="med" len="med"/>
                    </a:lnT>
                    <a:lnB w="6350" cap="flat" cmpd="sng" algn="ctr">
                      <a:solidFill>
                        <a:srgbClr val="F2F2F2"/>
                      </a:solidFill>
                      <a:prstDash val="dot"/>
                      <a:round/>
                      <a:headEnd type="none" w="med" len="med"/>
                      <a:tailEnd type="none" w="med" len="med"/>
                    </a:lnB>
                    <a:solidFill>
                      <a:srgbClr val="D7E4BC"/>
                    </a:solidFill>
                  </a:tcPr>
                </a:tc>
                <a:extLst>
                  <a:ext uri="{0D108BD9-81ED-4DB2-BD59-A6C34878D82A}">
                    <a16:rowId xmlns:a16="http://schemas.microsoft.com/office/drawing/2014/main" xmlns="" val="10002"/>
                  </a:ext>
                </a:extLst>
              </a:tr>
              <a:tr h="1311504">
                <a:tc>
                  <a:txBody>
                    <a:bodyPr/>
                    <a:lstStyle/>
                    <a:p>
                      <a:pPr algn="l" fontAlgn="ctr"/>
                      <a:r>
                        <a:rPr lang="es-ES" sz="4000" b="1" i="0" u="none" strike="noStrike" noProof="0" dirty="0" smtClean="0">
                          <a:solidFill>
                            <a:srgbClr val="FFFFFF"/>
                          </a:solidFill>
                          <a:latin typeface="Calibri"/>
                        </a:rPr>
                        <a:t>Ocupación</a:t>
                      </a:r>
                      <a:endParaRPr lang="es-ES" sz="4000" b="1" i="0" u="none" strike="noStrike" noProof="0" dirty="0">
                        <a:solidFill>
                          <a:srgbClr val="FFFFFF"/>
                        </a:solidFill>
                        <a:latin typeface="Calibri"/>
                      </a:endParaRPr>
                    </a:p>
                  </a:txBody>
                  <a:tcPr marL="19052" marR="19052" marT="19048" marB="0" anchor="ctr">
                    <a:lnL>
                      <a:noFill/>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solidFill>
                      <a:srgbClr val="00B050"/>
                    </a:solidFill>
                  </a:tcPr>
                </a:tc>
                <a:tc>
                  <a:txBody>
                    <a:bodyPr/>
                    <a:lstStyle/>
                    <a:p>
                      <a:pPr algn="l" fontAlgn="ctr"/>
                      <a:r>
                        <a:rPr lang="es-ES" sz="4000" b="0" i="0" u="none" strike="noStrike" noProof="0" dirty="0" smtClean="0">
                          <a:solidFill>
                            <a:srgbClr val="000000"/>
                          </a:solidFill>
                          <a:latin typeface="Calibri"/>
                        </a:rPr>
                        <a:t>Estudiante, joven profesional, inmigrante nacional, gestor intermedio</a:t>
                      </a:r>
                      <a:endParaRPr lang="es-ES" sz="4000" b="0" i="0" u="none" strike="noStrike" noProof="0" dirty="0">
                        <a:solidFill>
                          <a:srgbClr val="000000"/>
                        </a:solidFill>
                        <a:latin typeface="Calibri"/>
                      </a:endParaRPr>
                    </a:p>
                  </a:txBody>
                  <a:tcPr marL="19052" marR="19052" marT="19048" marB="0" anchor="ctr">
                    <a:lnL w="6350" cap="flat" cmpd="sng" algn="ctr">
                      <a:solidFill>
                        <a:srgbClr val="FFFFFF"/>
                      </a:solidFill>
                      <a:prstDash val="dot"/>
                      <a:round/>
                      <a:headEnd type="none" w="med" len="med"/>
                      <a:tailEnd type="none" w="med" len="med"/>
                    </a:lnL>
                    <a:lnR>
                      <a:noFill/>
                    </a:lnR>
                    <a:lnT w="6350" cap="flat" cmpd="sng" algn="ctr">
                      <a:solidFill>
                        <a:srgbClr val="F2F2F2"/>
                      </a:solidFill>
                      <a:prstDash val="dot"/>
                      <a:round/>
                      <a:headEnd type="none" w="med" len="med"/>
                      <a:tailEnd type="none" w="med" len="med"/>
                    </a:lnT>
                    <a:lnB w="6350" cap="flat" cmpd="sng" algn="ctr">
                      <a:solidFill>
                        <a:srgbClr val="F2F2F2"/>
                      </a:solidFill>
                      <a:prstDash val="dot"/>
                      <a:round/>
                      <a:headEnd type="none" w="med" len="med"/>
                      <a:tailEnd type="none" w="med" len="med"/>
                    </a:lnB>
                    <a:solidFill>
                      <a:srgbClr val="D7E4BC"/>
                    </a:solidFill>
                  </a:tcPr>
                </a:tc>
                <a:extLst>
                  <a:ext uri="{0D108BD9-81ED-4DB2-BD59-A6C34878D82A}">
                    <a16:rowId xmlns:a16="http://schemas.microsoft.com/office/drawing/2014/main" xmlns="" val="10003"/>
                  </a:ext>
                </a:extLst>
              </a:tr>
              <a:tr h="1028288">
                <a:tc>
                  <a:txBody>
                    <a:bodyPr/>
                    <a:lstStyle/>
                    <a:p>
                      <a:pPr algn="l" fontAlgn="ctr"/>
                      <a:r>
                        <a:rPr lang="es-ES" sz="4000" b="1" i="0" u="none" strike="noStrike" noProof="0" dirty="0" smtClean="0">
                          <a:solidFill>
                            <a:srgbClr val="FFFFFF"/>
                          </a:solidFill>
                          <a:latin typeface="Calibri"/>
                        </a:rPr>
                        <a:t>Nivel Social</a:t>
                      </a:r>
                      <a:endParaRPr lang="es-ES" sz="4000" b="1" i="0" u="none" strike="noStrike" noProof="0" dirty="0">
                        <a:solidFill>
                          <a:srgbClr val="FFFFFF"/>
                        </a:solidFill>
                        <a:latin typeface="Calibri"/>
                      </a:endParaRPr>
                    </a:p>
                  </a:txBody>
                  <a:tcPr marL="19052" marR="19052" marT="19048" marB="0" anchor="ctr">
                    <a:lnL>
                      <a:noFill/>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solidFill>
                      <a:srgbClr val="00B050"/>
                    </a:solidFill>
                  </a:tcPr>
                </a:tc>
                <a:tc>
                  <a:txBody>
                    <a:bodyPr/>
                    <a:lstStyle/>
                    <a:p>
                      <a:pPr algn="l" fontAlgn="ctr"/>
                      <a:r>
                        <a:rPr lang="es-ES" sz="4000" b="0" i="0" u="none" strike="noStrike" noProof="0" dirty="0" smtClean="0">
                          <a:solidFill>
                            <a:srgbClr val="000000"/>
                          </a:solidFill>
                          <a:latin typeface="Calibri"/>
                        </a:rPr>
                        <a:t>Medio, alto</a:t>
                      </a:r>
                      <a:endParaRPr lang="es-ES" sz="4000" b="0" i="0" u="none" strike="noStrike" noProof="0" dirty="0">
                        <a:solidFill>
                          <a:srgbClr val="000000"/>
                        </a:solidFill>
                        <a:latin typeface="Calibri"/>
                      </a:endParaRPr>
                    </a:p>
                  </a:txBody>
                  <a:tcPr marL="19052" marR="19052" marT="19048" marB="0" anchor="ctr">
                    <a:lnL w="6350" cap="flat" cmpd="sng" algn="ctr">
                      <a:solidFill>
                        <a:srgbClr val="FFFFFF"/>
                      </a:solidFill>
                      <a:prstDash val="dot"/>
                      <a:round/>
                      <a:headEnd type="none" w="med" len="med"/>
                      <a:tailEnd type="none" w="med" len="med"/>
                    </a:lnL>
                    <a:lnR>
                      <a:noFill/>
                    </a:lnR>
                    <a:lnT w="6350" cap="flat" cmpd="sng" algn="ctr">
                      <a:solidFill>
                        <a:srgbClr val="F2F2F2"/>
                      </a:solidFill>
                      <a:prstDash val="dot"/>
                      <a:round/>
                      <a:headEnd type="none" w="med" len="med"/>
                      <a:tailEnd type="none" w="med" len="med"/>
                    </a:lnT>
                    <a:lnB w="6350" cap="flat" cmpd="sng" algn="ctr">
                      <a:solidFill>
                        <a:srgbClr val="F2F2F2"/>
                      </a:solidFill>
                      <a:prstDash val="dot"/>
                      <a:round/>
                      <a:headEnd type="none" w="med" len="med"/>
                      <a:tailEnd type="none" w="med" len="med"/>
                    </a:lnB>
                    <a:solidFill>
                      <a:srgbClr val="D7E4BC"/>
                    </a:solidFill>
                  </a:tcPr>
                </a:tc>
                <a:extLst>
                  <a:ext uri="{0D108BD9-81ED-4DB2-BD59-A6C34878D82A}">
                    <a16:rowId xmlns:a16="http://schemas.microsoft.com/office/drawing/2014/main" xmlns="" val="10004"/>
                  </a:ext>
                </a:extLst>
              </a:tr>
              <a:tr h="1311504">
                <a:tc>
                  <a:txBody>
                    <a:bodyPr/>
                    <a:lstStyle/>
                    <a:p>
                      <a:pPr algn="l" fontAlgn="ctr"/>
                      <a:r>
                        <a:rPr lang="es-ES" sz="4000" b="1" i="0" u="none" strike="noStrike" noProof="0" dirty="0" smtClean="0">
                          <a:solidFill>
                            <a:srgbClr val="FFFFFF"/>
                          </a:solidFill>
                          <a:latin typeface="Calibri"/>
                        </a:rPr>
                        <a:t>Características</a:t>
                      </a:r>
                      <a:endParaRPr lang="es-ES" sz="4000" b="1" i="0" u="none" strike="noStrike" noProof="0" dirty="0">
                        <a:solidFill>
                          <a:srgbClr val="FFFFFF"/>
                        </a:solidFill>
                        <a:latin typeface="Calibri"/>
                      </a:endParaRPr>
                    </a:p>
                  </a:txBody>
                  <a:tcPr marL="19052" marR="19052" marT="19048" marB="0" anchor="ctr">
                    <a:lnL>
                      <a:noFill/>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solidFill>
                      <a:srgbClr val="00B050"/>
                    </a:solidFill>
                  </a:tcPr>
                </a:tc>
                <a:tc>
                  <a:txBody>
                    <a:bodyPr/>
                    <a:lstStyle/>
                    <a:p>
                      <a:pPr algn="l" fontAlgn="ctr"/>
                      <a:r>
                        <a:rPr lang="es-ES" sz="4000" b="0" i="0" u="none" strike="noStrike" noProof="0" dirty="0" smtClean="0">
                          <a:solidFill>
                            <a:srgbClr val="000000"/>
                          </a:solidFill>
                          <a:latin typeface="Calibri"/>
                        </a:rPr>
                        <a:t>Tiene un </a:t>
                      </a:r>
                      <a:r>
                        <a:rPr lang="es-ES" sz="4000" b="0" i="0" u="none" strike="noStrike" baseline="0" noProof="0" dirty="0" err="1" smtClean="0">
                          <a:solidFill>
                            <a:srgbClr val="000000"/>
                          </a:solidFill>
                          <a:latin typeface="Calibri"/>
                        </a:rPr>
                        <a:t>smartphone</a:t>
                      </a:r>
                      <a:endParaRPr lang="es-ES" sz="4000" b="0" i="0" u="none" strike="noStrike" noProof="0" dirty="0">
                        <a:solidFill>
                          <a:srgbClr val="000000"/>
                        </a:solidFill>
                        <a:latin typeface="Calibri"/>
                      </a:endParaRPr>
                    </a:p>
                  </a:txBody>
                  <a:tcPr marL="19052" marR="19052" marT="19048" marB="0" anchor="ctr">
                    <a:lnL w="6350" cap="flat" cmpd="sng" algn="ctr">
                      <a:solidFill>
                        <a:srgbClr val="FFFFFF"/>
                      </a:solidFill>
                      <a:prstDash val="dot"/>
                      <a:round/>
                      <a:headEnd type="none" w="med" len="med"/>
                      <a:tailEnd type="none" w="med" len="med"/>
                    </a:lnL>
                    <a:lnR>
                      <a:noFill/>
                    </a:lnR>
                    <a:lnT w="6350" cap="flat" cmpd="sng" algn="ctr">
                      <a:solidFill>
                        <a:srgbClr val="F2F2F2"/>
                      </a:solidFill>
                      <a:prstDash val="dot"/>
                      <a:round/>
                      <a:headEnd type="none" w="med" len="med"/>
                      <a:tailEnd type="none" w="med" len="med"/>
                    </a:lnT>
                    <a:lnB w="6350" cap="flat" cmpd="sng" algn="ctr">
                      <a:solidFill>
                        <a:srgbClr val="F2F2F2"/>
                      </a:solidFill>
                      <a:prstDash val="dot"/>
                      <a:round/>
                      <a:headEnd type="none" w="med" len="med"/>
                      <a:tailEnd type="none" w="med" len="med"/>
                    </a:lnB>
                    <a:solidFill>
                      <a:srgbClr val="D7E4BC"/>
                    </a:solidFill>
                  </a:tcPr>
                </a:tc>
                <a:extLst>
                  <a:ext uri="{0D108BD9-81ED-4DB2-BD59-A6C34878D82A}">
                    <a16:rowId xmlns:a16="http://schemas.microsoft.com/office/drawing/2014/main" xmlns="" val="10005"/>
                  </a:ext>
                </a:extLst>
              </a:tr>
              <a:tr h="932210">
                <a:tc>
                  <a:txBody>
                    <a:bodyPr/>
                    <a:lstStyle/>
                    <a:p>
                      <a:pPr algn="l" fontAlgn="ctr"/>
                      <a:r>
                        <a:rPr lang="es-ES" sz="4000" b="1" i="0" u="none" strike="noStrike" noProof="0" dirty="0" smtClean="0">
                          <a:solidFill>
                            <a:srgbClr val="FFFFFF"/>
                          </a:solidFill>
                          <a:latin typeface="Calibri"/>
                        </a:rPr>
                        <a:t>Categoría de Usuario</a:t>
                      </a:r>
                      <a:endParaRPr lang="es-ES" sz="4000" b="1" i="0" u="none" strike="noStrike" noProof="0" dirty="0">
                        <a:solidFill>
                          <a:srgbClr val="FFFFFF"/>
                        </a:solidFill>
                        <a:latin typeface="Calibri"/>
                      </a:endParaRPr>
                    </a:p>
                  </a:txBody>
                  <a:tcPr marL="19052" marR="19052" marT="19048" marB="0" anchor="ctr">
                    <a:lnL>
                      <a:noFill/>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solidFill>
                      <a:srgbClr val="00B050"/>
                    </a:solidFill>
                  </a:tcPr>
                </a:tc>
                <a:tc>
                  <a:txBody>
                    <a:bodyPr/>
                    <a:lstStyle/>
                    <a:p>
                      <a:pPr algn="l" fontAlgn="ctr"/>
                      <a:r>
                        <a:rPr lang="es-ES" sz="4000" b="0" i="0" u="none" strike="noStrike" noProof="0" dirty="0" smtClean="0">
                          <a:solidFill>
                            <a:srgbClr val="000000"/>
                          </a:solidFill>
                          <a:latin typeface="Calibri"/>
                        </a:rPr>
                        <a:t>Usuario precoz, Tecnológicamente avanzado</a:t>
                      </a:r>
                      <a:endParaRPr lang="es-ES" sz="4000" b="0" i="0" u="none" strike="noStrike" noProof="0" dirty="0">
                        <a:solidFill>
                          <a:srgbClr val="000000"/>
                        </a:solidFill>
                        <a:latin typeface="Calibri"/>
                      </a:endParaRPr>
                    </a:p>
                  </a:txBody>
                  <a:tcPr marL="19052" marR="19052" marT="19048" marB="0" anchor="ctr">
                    <a:lnL w="6350" cap="flat" cmpd="sng" algn="ctr">
                      <a:solidFill>
                        <a:srgbClr val="FFFFFF"/>
                      </a:solidFill>
                      <a:prstDash val="dot"/>
                      <a:round/>
                      <a:headEnd type="none" w="med" len="med"/>
                      <a:tailEnd type="none" w="med" len="med"/>
                    </a:lnL>
                    <a:lnR>
                      <a:noFill/>
                    </a:lnR>
                    <a:lnT w="6350" cap="flat" cmpd="sng" algn="ctr">
                      <a:solidFill>
                        <a:srgbClr val="F2F2F2"/>
                      </a:solidFill>
                      <a:prstDash val="dot"/>
                      <a:round/>
                      <a:headEnd type="none" w="med" len="med"/>
                      <a:tailEnd type="none" w="med" len="med"/>
                    </a:lnT>
                    <a:lnB w="6350" cap="flat" cmpd="sng" algn="ctr">
                      <a:solidFill>
                        <a:srgbClr val="F2F2F2"/>
                      </a:solidFill>
                      <a:prstDash val="dot"/>
                      <a:round/>
                      <a:headEnd type="none" w="med" len="med"/>
                      <a:tailEnd type="none" w="med" len="med"/>
                    </a:lnB>
                    <a:solidFill>
                      <a:srgbClr val="D7E4BC"/>
                    </a:solidFill>
                  </a:tcPr>
                </a:tc>
                <a:extLst>
                  <a:ext uri="{0D108BD9-81ED-4DB2-BD59-A6C34878D82A}">
                    <a16:rowId xmlns:a16="http://schemas.microsoft.com/office/drawing/2014/main" xmlns="" val="10006"/>
                  </a:ext>
                </a:extLst>
              </a:tr>
              <a:tr h="1311504">
                <a:tc>
                  <a:txBody>
                    <a:bodyPr/>
                    <a:lstStyle/>
                    <a:p>
                      <a:pPr algn="l" fontAlgn="ctr"/>
                      <a:r>
                        <a:rPr lang="es-ES" sz="4000" b="1" i="0" u="none" strike="noStrike" noProof="0" dirty="0" smtClean="0">
                          <a:solidFill>
                            <a:srgbClr val="FFFFFF"/>
                          </a:solidFill>
                          <a:latin typeface="Calibri"/>
                        </a:rPr>
                        <a:t>Otros</a:t>
                      </a:r>
                      <a:endParaRPr lang="es-ES" sz="4000" b="1" i="0" u="none" strike="noStrike" noProof="0" dirty="0">
                        <a:solidFill>
                          <a:srgbClr val="FFFFFF"/>
                        </a:solidFill>
                        <a:latin typeface="Calibri"/>
                      </a:endParaRPr>
                    </a:p>
                  </a:txBody>
                  <a:tcPr marL="19052" marR="19052" marT="19048" marB="0" anchor="ctr">
                    <a:lnL>
                      <a:noFill/>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a:noFill/>
                    </a:lnB>
                    <a:solidFill>
                      <a:srgbClr val="00B050"/>
                    </a:solidFill>
                  </a:tcPr>
                </a:tc>
                <a:tc>
                  <a:txBody>
                    <a:bodyPr/>
                    <a:lstStyle/>
                    <a:p>
                      <a:pPr algn="l" fontAlgn="ctr"/>
                      <a:r>
                        <a:rPr lang="es-ES" sz="4000" b="0" i="0" u="none" strike="noStrike" noProof="0" dirty="0" smtClean="0">
                          <a:solidFill>
                            <a:srgbClr val="000000"/>
                          </a:solidFill>
                          <a:latin typeface="Calibri"/>
                        </a:rPr>
                        <a:t>Usuario activo de redes sociales, personalidad abierta</a:t>
                      </a:r>
                      <a:endParaRPr lang="es-ES" sz="4000" b="0" i="0" u="none" strike="noStrike" noProof="0" dirty="0">
                        <a:solidFill>
                          <a:srgbClr val="000000"/>
                        </a:solidFill>
                        <a:latin typeface="Calibri"/>
                      </a:endParaRPr>
                    </a:p>
                  </a:txBody>
                  <a:tcPr marL="19052" marR="19052" marT="19048" marB="0" anchor="ctr">
                    <a:lnL w="6350" cap="flat" cmpd="sng" algn="ctr">
                      <a:solidFill>
                        <a:srgbClr val="FFFFFF"/>
                      </a:solidFill>
                      <a:prstDash val="dot"/>
                      <a:round/>
                      <a:headEnd type="none" w="med" len="med"/>
                      <a:tailEnd type="none" w="med" len="med"/>
                    </a:lnL>
                    <a:lnR>
                      <a:noFill/>
                    </a:lnR>
                    <a:lnT w="6350" cap="flat" cmpd="sng" algn="ctr">
                      <a:solidFill>
                        <a:srgbClr val="F2F2F2"/>
                      </a:solidFill>
                      <a:prstDash val="dot"/>
                      <a:round/>
                      <a:headEnd type="none" w="med" len="med"/>
                      <a:tailEnd type="none" w="med" len="med"/>
                    </a:lnT>
                    <a:lnB>
                      <a:noFill/>
                    </a:lnB>
                    <a:solidFill>
                      <a:srgbClr val="D7E4BC"/>
                    </a:solidFill>
                  </a:tcPr>
                </a:tc>
                <a:extLst>
                  <a:ext uri="{0D108BD9-81ED-4DB2-BD59-A6C34878D82A}">
                    <a16:rowId xmlns:a16="http://schemas.microsoft.com/office/drawing/2014/main" xmlns="" val="10007"/>
                  </a:ext>
                </a:extLst>
              </a:tr>
            </a:tbl>
          </a:graphicData>
        </a:graphic>
      </p:graphicFrame>
      <p:sp>
        <p:nvSpPr>
          <p:cNvPr id="50211" name="TextBox 11"/>
          <p:cNvSpPr txBox="1">
            <a:spLocks noChangeArrowheads="1"/>
          </p:cNvSpPr>
          <p:nvPr/>
        </p:nvSpPr>
        <p:spPr bwMode="auto">
          <a:xfrm>
            <a:off x="9906100" y="1097361"/>
            <a:ext cx="410080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altLang="en-US" sz="4400" b="1" dirty="0" smtClean="0">
                <a:solidFill>
                  <a:srgbClr val="C00000"/>
                </a:solidFill>
              </a:rPr>
              <a:t>Perfil de Cliente</a:t>
            </a:r>
            <a:endParaRPr lang="en-US" altLang="en-US" sz="4400" b="1" dirty="0">
              <a:solidFill>
                <a:srgbClr val="C00000"/>
              </a:solidFill>
            </a:endParaRPr>
          </a:p>
        </p:txBody>
      </p:sp>
      <p:sp>
        <p:nvSpPr>
          <p:cNvPr id="6" name="Szövegdoboz 5"/>
          <p:cNvSpPr txBox="1"/>
          <p:nvPr/>
        </p:nvSpPr>
        <p:spPr>
          <a:xfrm>
            <a:off x="4693080" y="12437456"/>
            <a:ext cx="16716492" cy="954107"/>
          </a:xfrm>
          <a:prstGeom prst="rect">
            <a:avLst/>
          </a:prstGeom>
          <a:noFill/>
        </p:spPr>
        <p:txBody>
          <a:bodyPr wrap="square" rtlCol="0">
            <a:spAutoFit/>
          </a:bodyPr>
          <a:lstStyle/>
          <a:p>
            <a:r>
              <a:rPr lang="es-ES" sz="2800" dirty="0"/>
              <a:t>Fuente</a:t>
            </a:r>
            <a:r>
              <a:rPr lang="hu-HU" sz="2800" dirty="0"/>
              <a:t>:</a:t>
            </a:r>
            <a:r>
              <a:rPr lang="es-ES" sz="2800" dirty="0"/>
              <a:t> </a:t>
            </a:r>
            <a:r>
              <a:rPr lang="en-US" sz="2800" dirty="0"/>
              <a:t>http://disciplinedentrepreneurship.com/blog/dispelling-myths-and-teaching-entrepreneurship-24-steps</a:t>
            </a:r>
            <a:r>
              <a:rPr lang="hu-HU" sz="2800" dirty="0"/>
              <a:t> </a:t>
            </a:r>
          </a:p>
          <a:p>
            <a:endParaRPr lang="en-US" sz="2800" dirty="0"/>
          </a:p>
        </p:txBody>
      </p:sp>
      <p:sp>
        <p:nvSpPr>
          <p:cNvPr id="3" name="Élőláb helye 2"/>
          <p:cNvSpPr>
            <a:spLocks noGrp="1"/>
          </p:cNvSpPr>
          <p:nvPr>
            <p:ph type="ftr" sz="quarter" idx="4294967295"/>
          </p:nvPr>
        </p:nvSpPr>
        <p:spPr>
          <a:xfrm>
            <a:off x="3742087" y="13106400"/>
            <a:ext cx="17085448" cy="609600"/>
          </a:xfrm>
          <a:prstGeom prst="rect">
            <a:avLst/>
          </a:prstGeom>
        </p:spPr>
        <p:txBody>
          <a:bodyPr/>
          <a:lstStyle/>
          <a:p>
            <a:pPr>
              <a:defRPr/>
            </a:pPr>
            <a:r>
              <a:rPr lang="en-US"/>
              <a:t>_</a:t>
            </a:r>
            <a:endParaRPr lang="hu-HU"/>
          </a:p>
        </p:txBody>
      </p:sp>
    </p:spTree>
    <p:extLst>
      <p:ext uri="{BB962C8B-B14F-4D97-AF65-F5344CB8AC3E}">
        <p14:creationId xmlns:p14="http://schemas.microsoft.com/office/powerpoint/2010/main" val="787241645"/>
      </p:ext>
    </p:extLst>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675964" y="1138687"/>
            <a:ext cx="21025723" cy="408436"/>
          </a:xfrm>
        </p:spPr>
        <p:txBody>
          <a:bodyPr>
            <a:normAutofit fontScale="90000"/>
          </a:bodyPr>
          <a:lstStyle/>
          <a:p>
            <a:r>
              <a:rPr lang="en-US" altLang="en-US" b="1" dirty="0"/>
              <a:t>Paso #4: </a:t>
            </a:r>
            <a:r>
              <a:rPr lang="es-ES" altLang="en-US" b="1" dirty="0" smtClean="0"/>
              <a:t>Estimación del tamaño de MTA para el primer mercado</a:t>
            </a:r>
            <a:endParaRPr lang="es-ES" altLang="en-US" b="1" dirty="0"/>
          </a:p>
        </p:txBody>
      </p:sp>
      <p:sp>
        <p:nvSpPr>
          <p:cNvPr id="51203" name="Content Placeholder 2"/>
          <p:cNvSpPr>
            <a:spLocks noGrp="1"/>
          </p:cNvSpPr>
          <p:nvPr>
            <p:ph idx="1"/>
          </p:nvPr>
        </p:nvSpPr>
        <p:spPr>
          <a:xfrm>
            <a:off x="3547865" y="2648607"/>
            <a:ext cx="17281920" cy="8229600"/>
          </a:xfrm>
        </p:spPr>
        <p:txBody>
          <a:bodyPr>
            <a:normAutofit fontScale="92500" lnSpcReduction="20000"/>
          </a:bodyPr>
          <a:lstStyle/>
          <a:p>
            <a:pPr marL="0" indent="0" algn="just">
              <a:buNone/>
            </a:pPr>
            <a:r>
              <a:rPr lang="es-ES" altLang="en-US" sz="4800" dirty="0" smtClean="0"/>
              <a:t>Hacer el primer cálculo de </a:t>
            </a:r>
            <a:r>
              <a:rPr lang="es-ES" altLang="en-US" sz="4800" b="1" dirty="0" smtClean="0"/>
              <a:t>MTA</a:t>
            </a:r>
            <a:r>
              <a:rPr lang="es-ES" altLang="en-US" sz="4800" dirty="0" smtClean="0"/>
              <a:t> (Mercado Total Alcanzable) para el mercado de cabeza de playa. Consiste en calcular cuánta facturación anual total existe para tu producto si alcanzaras el 100% del mercado. Se trata de conocer con cierta claridad el tamaño de tu primer mercado.</a:t>
            </a:r>
          </a:p>
          <a:p>
            <a:pPr marL="0" indent="0" algn="just">
              <a:buNone/>
            </a:pPr>
            <a:r>
              <a:rPr lang="es-ES" altLang="en-US" sz="4800" dirty="0" smtClean="0"/>
              <a:t>Hacer un análisis de abajo a arriba donde para observar cuántos clientes se identifican en el mercado primario para luego extrapolar estos datos a un mercado más amplio.</a:t>
            </a:r>
          </a:p>
          <a:p>
            <a:pPr marL="0" indent="0" algn="just">
              <a:buNone/>
            </a:pPr>
            <a:endParaRPr lang="es-ES" altLang="en-US" sz="4800" dirty="0" smtClean="0"/>
          </a:p>
          <a:p>
            <a:pPr marL="0" indent="0" algn="just">
              <a:buNone/>
            </a:pPr>
            <a:r>
              <a:rPr lang="es-ES" altLang="en-US" sz="4800" dirty="0" smtClean="0"/>
              <a:t>Complementariamente, aunque no imprescindible, puede ser la </a:t>
            </a:r>
            <a:r>
              <a:rPr lang="es-ES" altLang="en-US" sz="4800" dirty="0" err="1" smtClean="0"/>
              <a:t>realziación</a:t>
            </a:r>
            <a:r>
              <a:rPr lang="es-ES" altLang="en-US" sz="4800" dirty="0" smtClean="0"/>
              <a:t> de un análisis de arriba a abajo donde se trabaja con informes de análisis de mercado sin interacción directa ni validación. Normalmente, se pierden sutilezas importantes  en estos tipos de análisis.</a:t>
            </a:r>
          </a:p>
          <a:p>
            <a:pPr marL="0" indent="0" algn="just">
              <a:buNone/>
            </a:pPr>
            <a:endParaRPr lang="en-US" altLang="en-US" sz="4800" dirty="0"/>
          </a:p>
        </p:txBody>
      </p:sp>
      <p:sp>
        <p:nvSpPr>
          <p:cNvPr id="4" name="Szövegdoboz 3"/>
          <p:cNvSpPr txBox="1"/>
          <p:nvPr/>
        </p:nvSpPr>
        <p:spPr>
          <a:xfrm>
            <a:off x="3902017" y="11573360"/>
            <a:ext cx="16716492" cy="954107"/>
          </a:xfrm>
          <a:prstGeom prst="rect">
            <a:avLst/>
          </a:prstGeom>
          <a:noFill/>
        </p:spPr>
        <p:txBody>
          <a:bodyPr wrap="square" rtlCol="0">
            <a:spAutoFit/>
          </a:bodyPr>
          <a:lstStyle/>
          <a:p>
            <a:r>
              <a:rPr lang="es-ES" sz="2800" dirty="0"/>
              <a:t>Fuente</a:t>
            </a:r>
            <a:r>
              <a:rPr lang="hu-HU" sz="2800" dirty="0"/>
              <a:t>:</a:t>
            </a:r>
            <a:r>
              <a:rPr lang="es-ES" sz="2800" dirty="0"/>
              <a:t> </a:t>
            </a:r>
            <a:r>
              <a:rPr lang="en-US" sz="2800" dirty="0"/>
              <a:t>http://disciplinedentrepreneurship.com/blog/dispelling-myths-and-teaching-entrepreneurship-24-steps</a:t>
            </a:r>
            <a:r>
              <a:rPr lang="hu-HU" sz="2800" dirty="0"/>
              <a:t> </a:t>
            </a:r>
          </a:p>
          <a:p>
            <a:endParaRPr lang="en-US" sz="2800" dirty="0"/>
          </a:p>
        </p:txBody>
      </p:sp>
      <p:sp>
        <p:nvSpPr>
          <p:cNvPr id="3" name="Élőláb helye 2"/>
          <p:cNvSpPr>
            <a:spLocks noGrp="1"/>
          </p:cNvSpPr>
          <p:nvPr>
            <p:ph type="ftr" sz="quarter" idx="4294967295"/>
          </p:nvPr>
        </p:nvSpPr>
        <p:spPr>
          <a:xfrm>
            <a:off x="3742087" y="13106400"/>
            <a:ext cx="17085448" cy="609600"/>
          </a:xfrm>
          <a:prstGeom prst="rect">
            <a:avLst/>
          </a:prstGeom>
        </p:spPr>
        <p:txBody>
          <a:bodyPr/>
          <a:lstStyle/>
          <a:p>
            <a:pPr>
              <a:defRPr/>
            </a:pPr>
            <a:r>
              <a:rPr lang="en-US"/>
              <a:t>_</a:t>
            </a:r>
            <a:endParaRPr lang="hu-HU"/>
          </a:p>
        </p:txBody>
      </p:sp>
    </p:spTree>
    <p:extLst>
      <p:ext uri="{BB962C8B-B14F-4D97-AF65-F5344CB8AC3E}">
        <p14:creationId xmlns:p14="http://schemas.microsoft.com/office/powerpoint/2010/main" val="4046298702"/>
      </p:ext>
    </p:extLst>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4299582" y="12152293"/>
            <a:ext cx="16716492" cy="954107"/>
          </a:xfrm>
          <a:prstGeom prst="rect">
            <a:avLst/>
          </a:prstGeom>
          <a:noFill/>
        </p:spPr>
        <p:txBody>
          <a:bodyPr wrap="square" rtlCol="0">
            <a:spAutoFit/>
          </a:bodyPr>
          <a:lstStyle/>
          <a:p>
            <a:r>
              <a:rPr lang="es-ES" sz="2800" dirty="0"/>
              <a:t>Fuente</a:t>
            </a:r>
            <a:r>
              <a:rPr lang="hu-HU" sz="2800" dirty="0"/>
              <a:t>:</a:t>
            </a:r>
            <a:r>
              <a:rPr lang="es-ES" sz="2800" dirty="0"/>
              <a:t> </a:t>
            </a:r>
            <a:r>
              <a:rPr lang="en-US" sz="2800" dirty="0"/>
              <a:t>http://disciplinedentrepreneurship.com/blog/dispelling-myths-and-teaching-entrepreneurship-24-steps</a:t>
            </a:r>
            <a:r>
              <a:rPr lang="hu-HU" sz="2800" dirty="0"/>
              <a:t> </a:t>
            </a:r>
          </a:p>
          <a:p>
            <a:endParaRPr lang="en-US" sz="2800" dirty="0"/>
          </a:p>
        </p:txBody>
      </p:sp>
      <p:sp>
        <p:nvSpPr>
          <p:cNvPr id="3" name="Élőláb helye 2"/>
          <p:cNvSpPr>
            <a:spLocks noGrp="1"/>
          </p:cNvSpPr>
          <p:nvPr>
            <p:ph type="ftr" sz="quarter" idx="4294967295"/>
          </p:nvPr>
        </p:nvSpPr>
        <p:spPr>
          <a:xfrm>
            <a:off x="3742087" y="13106400"/>
            <a:ext cx="17085448" cy="609600"/>
          </a:xfrm>
          <a:prstGeom prst="rect">
            <a:avLst/>
          </a:prstGeom>
        </p:spPr>
        <p:txBody>
          <a:bodyPr/>
          <a:lstStyle/>
          <a:p>
            <a:pPr>
              <a:defRPr/>
            </a:pPr>
            <a:r>
              <a:rPr lang="en-US"/>
              <a:t>_</a:t>
            </a:r>
            <a:endParaRPr lang="hu-HU"/>
          </a:p>
        </p:txBody>
      </p:sp>
      <p:pic>
        <p:nvPicPr>
          <p:cNvPr id="2" name="Imagen 1">
            <a:extLst>
              <a:ext uri="{FF2B5EF4-FFF2-40B4-BE49-F238E27FC236}">
                <a16:creationId xmlns:a16="http://schemas.microsoft.com/office/drawing/2014/main" xmlns="" id="{B2D25823-1F44-4C89-B167-236269535CBF}"/>
              </a:ext>
            </a:extLst>
          </p:cNvPr>
          <p:cNvPicPr>
            <a:picLocks noChangeAspect="1"/>
          </p:cNvPicPr>
          <p:nvPr/>
        </p:nvPicPr>
        <p:blipFill>
          <a:blip r:embed="rId2" cstate="print"/>
          <a:stretch>
            <a:fillRect/>
          </a:stretch>
        </p:blipFill>
        <p:spPr>
          <a:xfrm>
            <a:off x="6821487" y="2293918"/>
            <a:ext cx="10734675" cy="9858375"/>
          </a:xfrm>
          <a:prstGeom prst="rect">
            <a:avLst/>
          </a:prstGeom>
        </p:spPr>
      </p:pic>
      <p:sp>
        <p:nvSpPr>
          <p:cNvPr id="52226" name="Title 1"/>
          <p:cNvSpPr>
            <a:spLocks noGrp="1"/>
          </p:cNvSpPr>
          <p:nvPr>
            <p:ph type="title"/>
          </p:nvPr>
        </p:nvSpPr>
        <p:spPr>
          <a:xfrm>
            <a:off x="3742087" y="378372"/>
            <a:ext cx="16459200" cy="2286000"/>
          </a:xfrm>
        </p:spPr>
        <p:txBody>
          <a:bodyPr anchor="t">
            <a:normAutofit fontScale="90000"/>
          </a:bodyPr>
          <a:lstStyle/>
          <a:p>
            <a:r>
              <a:rPr lang="en-US" altLang="en-US" dirty="0"/>
              <a:t>Paso #4: TAM </a:t>
            </a:r>
            <a:r>
              <a:rPr lang="en-US" altLang="en-US" dirty="0" smtClean="0"/>
              <a:t>(</a:t>
            </a:r>
            <a:r>
              <a:rPr lang="es-ES" altLang="en-US" dirty="0" smtClean="0"/>
              <a:t>Tamaño Alcanzable </a:t>
            </a:r>
            <a:r>
              <a:rPr lang="en-US" altLang="en-US" dirty="0" smtClean="0"/>
              <a:t>de </a:t>
            </a:r>
            <a:r>
              <a:rPr lang="en-US" altLang="en-US" dirty="0"/>
              <a:t>Mercado) para  BHM</a:t>
            </a:r>
          </a:p>
        </p:txBody>
      </p:sp>
    </p:spTree>
    <p:extLst>
      <p:ext uri="{BB962C8B-B14F-4D97-AF65-F5344CB8AC3E}">
        <p14:creationId xmlns:p14="http://schemas.microsoft.com/office/powerpoint/2010/main" val="3624721862"/>
      </p:ext>
    </p:extLst>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3959225" y="386408"/>
            <a:ext cx="16459200" cy="2286000"/>
          </a:xfrm>
        </p:spPr>
        <p:txBody>
          <a:bodyPr anchor="t"/>
          <a:lstStyle/>
          <a:p>
            <a:r>
              <a:rPr lang="en-US" altLang="en-US" b="1" dirty="0"/>
              <a:t>Paso #5: Personaje</a:t>
            </a:r>
          </a:p>
        </p:txBody>
      </p:sp>
      <p:sp>
        <p:nvSpPr>
          <p:cNvPr id="56323" name="Content Placeholder 2"/>
          <p:cNvSpPr>
            <a:spLocks noGrp="1"/>
          </p:cNvSpPr>
          <p:nvPr>
            <p:ph idx="1"/>
          </p:nvPr>
        </p:nvSpPr>
        <p:spPr>
          <a:xfrm>
            <a:off x="1797268" y="1986455"/>
            <a:ext cx="21378041" cy="8749709"/>
          </a:xfrm>
        </p:spPr>
        <p:txBody>
          <a:bodyPr>
            <a:noAutofit/>
          </a:bodyPr>
          <a:lstStyle/>
          <a:p>
            <a:pPr marL="0" indent="0">
              <a:buNone/>
            </a:pPr>
            <a:r>
              <a:rPr lang="es-ES" altLang="en-US" sz="4800" dirty="0" smtClean="0"/>
              <a:t>Creación de un </a:t>
            </a:r>
            <a:r>
              <a:rPr lang="es-ES" altLang="en-US" sz="4800" b="1" dirty="0" smtClean="0"/>
              <a:t>Personaje</a:t>
            </a:r>
            <a:r>
              <a:rPr lang="es-ES" altLang="en-US" sz="4800" dirty="0" smtClean="0"/>
              <a:t> que clara y visceralmente visualice la decisión del cliente, tanto el que provoca la decisión, como el cliente final</a:t>
            </a:r>
          </a:p>
          <a:p>
            <a:pPr marL="0" indent="0">
              <a:buNone/>
            </a:pPr>
            <a:r>
              <a:rPr lang="es-ES" altLang="en-US" sz="4800" dirty="0" smtClean="0"/>
              <a:t>El personaje debe ser REAL y representativo del grupo muestra, en la medida en que si satisfaces sus demandas, también podrás satisfacer las del resto del grupo.</a:t>
            </a:r>
          </a:p>
          <a:p>
            <a:pPr marL="0" indent="0">
              <a:buNone/>
            </a:pPr>
            <a:r>
              <a:rPr lang="es-ES" altLang="en-US" sz="4800" dirty="0" smtClean="0"/>
              <a:t>La descripción del personaje  no solo debe ser veraz, sino que debe incluir factores sociales y emocionales, tales como qué le mueve, sus prioridades, sus fobias, a que sectores económicos se le asocia, y cualquier otro factor sistémico que influya en la compra del producto.</a:t>
            </a:r>
          </a:p>
          <a:p>
            <a:pPr marL="0" indent="0">
              <a:buNone/>
            </a:pPr>
            <a:r>
              <a:rPr lang="es-ES" altLang="en-US" sz="4800" dirty="0" smtClean="0"/>
              <a:t>Debes hacer una lista con las 3 principales prioridades de compra de este personaje</a:t>
            </a:r>
            <a:endParaRPr lang="es-ES" altLang="en-US" sz="4800" dirty="0"/>
          </a:p>
        </p:txBody>
      </p:sp>
      <p:sp>
        <p:nvSpPr>
          <p:cNvPr id="4" name="Szövegdoboz 3"/>
          <p:cNvSpPr txBox="1"/>
          <p:nvPr/>
        </p:nvSpPr>
        <p:spPr>
          <a:xfrm>
            <a:off x="3902017" y="11322496"/>
            <a:ext cx="16716492" cy="954107"/>
          </a:xfrm>
          <a:prstGeom prst="rect">
            <a:avLst/>
          </a:prstGeom>
          <a:noFill/>
        </p:spPr>
        <p:txBody>
          <a:bodyPr wrap="square" rtlCol="0">
            <a:spAutoFit/>
          </a:bodyPr>
          <a:lstStyle/>
          <a:p>
            <a:r>
              <a:rPr lang="es-ES" sz="2800" dirty="0"/>
              <a:t>Fuente</a:t>
            </a:r>
            <a:r>
              <a:rPr lang="hu-HU" sz="2800" dirty="0"/>
              <a:t>:</a:t>
            </a:r>
            <a:r>
              <a:rPr lang="es-ES" sz="2800" dirty="0"/>
              <a:t> </a:t>
            </a:r>
            <a:r>
              <a:rPr lang="en-US" sz="2800" dirty="0"/>
              <a:t>http://disciplinedentrepreneurship.com/blog/dispelling-myths-and-teaching-entrepreneurship-24-steps</a:t>
            </a:r>
            <a:r>
              <a:rPr lang="hu-HU" sz="2800" dirty="0"/>
              <a:t> </a:t>
            </a:r>
          </a:p>
          <a:p>
            <a:endParaRPr lang="en-US" sz="2800" dirty="0"/>
          </a:p>
        </p:txBody>
      </p:sp>
      <p:sp>
        <p:nvSpPr>
          <p:cNvPr id="3" name="Élőláb helye 2"/>
          <p:cNvSpPr>
            <a:spLocks noGrp="1"/>
          </p:cNvSpPr>
          <p:nvPr>
            <p:ph type="ftr" sz="quarter" idx="4294967295"/>
          </p:nvPr>
        </p:nvSpPr>
        <p:spPr>
          <a:xfrm>
            <a:off x="3742087" y="13106400"/>
            <a:ext cx="17085448" cy="609600"/>
          </a:xfrm>
          <a:prstGeom prst="rect">
            <a:avLst/>
          </a:prstGeom>
        </p:spPr>
        <p:txBody>
          <a:bodyPr/>
          <a:lstStyle/>
          <a:p>
            <a:pPr>
              <a:defRPr/>
            </a:pPr>
            <a:r>
              <a:rPr lang="en-US"/>
              <a:t>_</a:t>
            </a:r>
            <a:endParaRPr lang="hu-HU"/>
          </a:p>
        </p:txBody>
      </p:sp>
    </p:spTree>
    <p:extLst>
      <p:ext uri="{BB962C8B-B14F-4D97-AF65-F5344CB8AC3E}">
        <p14:creationId xmlns:p14="http://schemas.microsoft.com/office/powerpoint/2010/main" val="907824147"/>
      </p:ext>
    </p:extLst>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2"/>
          <p:cNvSpPr>
            <a:spLocks noGrp="1"/>
          </p:cNvSpPr>
          <p:nvPr>
            <p:ph type="title"/>
          </p:nvPr>
        </p:nvSpPr>
        <p:spPr>
          <a:xfrm>
            <a:off x="3806825" y="89248"/>
            <a:ext cx="16459200" cy="2286000"/>
          </a:xfrm>
        </p:spPr>
        <p:txBody>
          <a:bodyPr anchor="t"/>
          <a:lstStyle/>
          <a:p>
            <a:r>
              <a:rPr lang="en-US" altLang="en-US" b="1" dirty="0"/>
              <a:t>Step #5: Personaje</a:t>
            </a:r>
          </a:p>
        </p:txBody>
      </p:sp>
      <p:sp>
        <p:nvSpPr>
          <p:cNvPr id="4" name="Szövegdoboz 3"/>
          <p:cNvSpPr txBox="1"/>
          <p:nvPr/>
        </p:nvSpPr>
        <p:spPr>
          <a:xfrm>
            <a:off x="4416425" y="12791963"/>
            <a:ext cx="18288000" cy="954107"/>
          </a:xfrm>
          <a:prstGeom prst="rect">
            <a:avLst/>
          </a:prstGeom>
          <a:noFill/>
        </p:spPr>
        <p:txBody>
          <a:bodyPr wrap="square" rtlCol="0">
            <a:spAutoFit/>
          </a:bodyPr>
          <a:lstStyle/>
          <a:p>
            <a:r>
              <a:rPr lang="es-ES" sz="2800" dirty="0"/>
              <a:t>Fuente</a:t>
            </a:r>
            <a:r>
              <a:rPr lang="hu-HU" sz="2800" dirty="0"/>
              <a:t>:</a:t>
            </a:r>
            <a:r>
              <a:rPr lang="es-ES" sz="2800" dirty="0"/>
              <a:t> </a:t>
            </a:r>
            <a:r>
              <a:rPr lang="en-US" sz="2800" dirty="0"/>
              <a:t>http://disciplinedentrepreneurship.com/blog/dispelling-myths-and-teaching-entrepreneurship-24-steps</a:t>
            </a:r>
            <a:r>
              <a:rPr lang="hu-HU" sz="2800" dirty="0"/>
              <a:t> </a:t>
            </a:r>
          </a:p>
          <a:p>
            <a:endParaRPr lang="en-US" sz="2800" dirty="0"/>
          </a:p>
        </p:txBody>
      </p:sp>
      <p:sp>
        <p:nvSpPr>
          <p:cNvPr id="3" name="Élőláb helye 2"/>
          <p:cNvSpPr>
            <a:spLocks noGrp="1"/>
          </p:cNvSpPr>
          <p:nvPr>
            <p:ph type="ftr" sz="quarter" idx="4294967295"/>
          </p:nvPr>
        </p:nvSpPr>
        <p:spPr>
          <a:xfrm>
            <a:off x="3742087" y="13106400"/>
            <a:ext cx="17085448" cy="609600"/>
          </a:xfrm>
          <a:prstGeom prst="rect">
            <a:avLst/>
          </a:prstGeom>
        </p:spPr>
        <p:txBody>
          <a:bodyPr/>
          <a:lstStyle/>
          <a:p>
            <a:pPr>
              <a:defRPr/>
            </a:pPr>
            <a:r>
              <a:rPr lang="en-US"/>
              <a:t>_</a:t>
            </a:r>
            <a:endParaRPr lang="hu-HU"/>
          </a:p>
        </p:txBody>
      </p:sp>
      <p:pic>
        <p:nvPicPr>
          <p:cNvPr id="6" name="Imagen 5">
            <a:extLst>
              <a:ext uri="{FF2B5EF4-FFF2-40B4-BE49-F238E27FC236}">
                <a16:creationId xmlns:a16="http://schemas.microsoft.com/office/drawing/2014/main" xmlns="" id="{49C26C96-B873-4BD5-B73F-D8B5F9721175}"/>
              </a:ext>
            </a:extLst>
          </p:cNvPr>
          <p:cNvPicPr>
            <a:picLocks noChangeAspect="1"/>
          </p:cNvPicPr>
          <p:nvPr/>
        </p:nvPicPr>
        <p:blipFill>
          <a:blip r:embed="rId3" cstate="print"/>
          <a:stretch>
            <a:fillRect/>
          </a:stretch>
        </p:blipFill>
        <p:spPr>
          <a:xfrm>
            <a:off x="6249987" y="1271587"/>
            <a:ext cx="11877675" cy="11172825"/>
          </a:xfrm>
          <a:prstGeom prst="rect">
            <a:avLst/>
          </a:prstGeom>
        </p:spPr>
      </p:pic>
    </p:spTree>
    <p:extLst>
      <p:ext uri="{BB962C8B-B14F-4D97-AF65-F5344CB8AC3E}">
        <p14:creationId xmlns:p14="http://schemas.microsoft.com/office/powerpoint/2010/main" val="571819865"/>
      </p:ext>
    </p:extLst>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5" descr="GQ.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0376" y="3787776"/>
            <a:ext cx="5073650" cy="7642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flipV="1">
            <a:off x="14627225" y="3352800"/>
            <a:ext cx="1524000" cy="106680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36825" y="7315200"/>
            <a:ext cx="2286000"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a:off x="9902825" y="3657600"/>
            <a:ext cx="1981200" cy="60960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207625" y="5486400"/>
            <a:ext cx="1676400"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flipV="1">
            <a:off x="9750425" y="9753600"/>
            <a:ext cx="1676400" cy="106680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5084425" y="9448800"/>
            <a:ext cx="2286000" cy="137160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58377" name="Rectangle 18"/>
          <p:cNvSpPr>
            <a:spLocks noChangeArrowheads="1"/>
          </p:cNvSpPr>
          <p:nvPr/>
        </p:nvSpPr>
        <p:spPr bwMode="auto">
          <a:xfrm>
            <a:off x="6686552" y="3133727"/>
            <a:ext cx="22320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dirty="0" err="1">
                <a:latin typeface="Franklin Gothic Book" pitchFamily="34" charset="0"/>
              </a:rPr>
              <a:t>Edad</a:t>
            </a:r>
            <a:r>
              <a:rPr lang="en-US" altLang="en-US" sz="3200" dirty="0">
                <a:latin typeface="Franklin Gothic Book" pitchFamily="34" charset="0"/>
              </a:rPr>
              <a:t> 18-40</a:t>
            </a:r>
          </a:p>
        </p:txBody>
      </p:sp>
      <p:sp>
        <p:nvSpPr>
          <p:cNvPr id="58378" name="Rectangle 19"/>
          <p:cNvSpPr>
            <a:spLocks noChangeArrowheads="1"/>
          </p:cNvSpPr>
          <p:nvPr/>
        </p:nvSpPr>
        <p:spPr bwMode="auto">
          <a:xfrm>
            <a:off x="5870576" y="5137151"/>
            <a:ext cx="41797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dirty="0" err="1">
                <a:latin typeface="Franklin Gothic Book" pitchFamily="34" charset="0"/>
              </a:rPr>
              <a:t>Urbano</a:t>
            </a:r>
            <a:r>
              <a:rPr lang="en-US" altLang="en-US" sz="3200" dirty="0">
                <a:latin typeface="Franklin Gothic Book" pitchFamily="34" charset="0"/>
              </a:rPr>
              <a:t> (Europa, </a:t>
            </a:r>
            <a:r>
              <a:rPr lang="en-US" altLang="en-US" sz="3200" dirty="0" err="1">
                <a:latin typeface="Franklin Gothic Book" pitchFamily="34" charset="0"/>
              </a:rPr>
              <a:t>Rusia</a:t>
            </a:r>
            <a:r>
              <a:rPr lang="en-US" altLang="en-US" sz="3200" dirty="0">
                <a:latin typeface="Franklin Gothic Book" pitchFamily="34" charset="0"/>
              </a:rPr>
              <a:t>)</a:t>
            </a:r>
          </a:p>
        </p:txBody>
      </p:sp>
      <p:sp>
        <p:nvSpPr>
          <p:cNvPr id="58379" name="Rectangle 20"/>
          <p:cNvSpPr>
            <a:spLocks noChangeArrowheads="1"/>
          </p:cNvSpPr>
          <p:nvPr/>
        </p:nvSpPr>
        <p:spPr bwMode="auto">
          <a:xfrm>
            <a:off x="6397626" y="10448927"/>
            <a:ext cx="32860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dirty="0">
                <a:latin typeface="Franklin Gothic Book" pitchFamily="34" charset="0"/>
              </a:rPr>
              <a:t>Gestor </a:t>
            </a:r>
            <a:r>
              <a:rPr lang="en-US" altLang="en-US" sz="3200" dirty="0" err="1">
                <a:latin typeface="Franklin Gothic Book" pitchFamily="34" charset="0"/>
              </a:rPr>
              <a:t>intermedio</a:t>
            </a:r>
            <a:endParaRPr lang="en-US" altLang="en-US" sz="3200" dirty="0">
              <a:latin typeface="Franklin Gothic Book" pitchFamily="34" charset="0"/>
            </a:endParaRPr>
          </a:p>
        </p:txBody>
      </p:sp>
      <p:sp>
        <p:nvSpPr>
          <p:cNvPr id="58380" name="Rectangle 21"/>
          <p:cNvSpPr>
            <a:spLocks noChangeArrowheads="1"/>
          </p:cNvSpPr>
          <p:nvPr/>
        </p:nvSpPr>
        <p:spPr bwMode="auto">
          <a:xfrm>
            <a:off x="17522825" y="3962401"/>
            <a:ext cx="139974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dirty="0" err="1">
                <a:latin typeface="Franklin Gothic Book" pitchFamily="34" charset="0"/>
              </a:rPr>
              <a:t>Soltero</a:t>
            </a:r>
            <a:endParaRPr lang="en-US" altLang="en-US" sz="3200" dirty="0">
              <a:latin typeface="Franklin Gothic Book" pitchFamily="34" charset="0"/>
            </a:endParaRPr>
          </a:p>
        </p:txBody>
      </p:sp>
      <p:sp>
        <p:nvSpPr>
          <p:cNvPr id="58381" name="Rectangle 24"/>
          <p:cNvSpPr>
            <a:spLocks noChangeArrowheads="1"/>
          </p:cNvSpPr>
          <p:nvPr/>
        </p:nvSpPr>
        <p:spPr bwMode="auto">
          <a:xfrm>
            <a:off x="17675226" y="6880227"/>
            <a:ext cx="38653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dirty="0">
                <a:latin typeface="Franklin Gothic Book" pitchFamily="34" charset="0"/>
              </a:rPr>
              <a:t>Le </a:t>
            </a:r>
            <a:r>
              <a:rPr lang="en-US" altLang="en-US" sz="3200" dirty="0" err="1">
                <a:latin typeface="Franklin Gothic Book" pitchFamily="34" charset="0"/>
              </a:rPr>
              <a:t>gustan</a:t>
            </a:r>
            <a:r>
              <a:rPr lang="en-US" altLang="en-US" sz="3200" dirty="0">
                <a:latin typeface="Franklin Gothic Book" pitchFamily="34" charset="0"/>
              </a:rPr>
              <a:t> las </a:t>
            </a:r>
            <a:r>
              <a:rPr lang="en-US" altLang="en-US" sz="3200" dirty="0" err="1">
                <a:latin typeface="Franklin Gothic Book" pitchFamily="34" charset="0"/>
              </a:rPr>
              <a:t>marcas</a:t>
            </a:r>
            <a:endParaRPr lang="en-US" altLang="en-US" sz="3200" dirty="0">
              <a:latin typeface="Franklin Gothic Book" pitchFamily="34" charset="0"/>
            </a:endParaRPr>
          </a:p>
        </p:txBody>
      </p:sp>
      <p:sp>
        <p:nvSpPr>
          <p:cNvPr id="58382" name="Rectangle 25"/>
          <p:cNvSpPr>
            <a:spLocks noChangeArrowheads="1"/>
          </p:cNvSpPr>
          <p:nvPr/>
        </p:nvSpPr>
        <p:spPr bwMode="auto">
          <a:xfrm>
            <a:off x="17980025" y="8556627"/>
            <a:ext cx="16626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dirty="0">
                <a:latin typeface="Franklin Gothic Book" pitchFamily="34" charset="0"/>
              </a:rPr>
              <a:t>Sociable</a:t>
            </a:r>
          </a:p>
        </p:txBody>
      </p:sp>
      <p:cxnSp>
        <p:nvCxnSpPr>
          <p:cNvPr id="27" name="Straight Connector 26"/>
          <p:cNvCxnSpPr/>
          <p:nvPr/>
        </p:nvCxnSpPr>
        <p:spPr>
          <a:xfrm flipV="1">
            <a:off x="15084425" y="4572000"/>
            <a:ext cx="2286000" cy="45720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pic>
        <p:nvPicPr>
          <p:cNvPr id="58384" name="Picture 28" descr="Picture 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79225" y="2514600"/>
            <a:ext cx="965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 name="Straight Connector 30"/>
          <p:cNvCxnSpPr/>
          <p:nvPr/>
        </p:nvCxnSpPr>
        <p:spPr>
          <a:xfrm flipV="1">
            <a:off x="9445625" y="8077200"/>
            <a:ext cx="1676400" cy="30480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58386" name="Rectangle 31"/>
          <p:cNvSpPr>
            <a:spLocks noChangeArrowheads="1"/>
          </p:cNvSpPr>
          <p:nvPr/>
        </p:nvSpPr>
        <p:spPr bwMode="auto">
          <a:xfrm>
            <a:off x="6299202" y="8489951"/>
            <a:ext cx="32424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dirty="0" err="1">
                <a:latin typeface="Franklin Gothic Book" pitchFamily="34" charset="0"/>
              </a:rPr>
              <a:t>Escapadas</a:t>
            </a:r>
            <a:r>
              <a:rPr lang="en-US" altLang="en-US" sz="3200" dirty="0">
                <a:latin typeface="Franklin Gothic Book" pitchFamily="34" charset="0"/>
              </a:rPr>
              <a:t> </a:t>
            </a:r>
            <a:r>
              <a:rPr lang="en-US" altLang="en-US" sz="3200" dirty="0" err="1">
                <a:latin typeface="Franklin Gothic Book" pitchFamily="34" charset="0"/>
              </a:rPr>
              <a:t>findes</a:t>
            </a:r>
            <a:endParaRPr lang="en-US" altLang="en-US" sz="3200" dirty="0">
              <a:latin typeface="Franklin Gothic Book" pitchFamily="34" charset="0"/>
            </a:endParaRPr>
          </a:p>
        </p:txBody>
      </p:sp>
      <p:cxnSp>
        <p:nvCxnSpPr>
          <p:cNvPr id="33" name="Straight Connector 32"/>
          <p:cNvCxnSpPr/>
          <p:nvPr/>
        </p:nvCxnSpPr>
        <p:spPr>
          <a:xfrm>
            <a:off x="15541625" y="8077200"/>
            <a:ext cx="2438400" cy="60960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58388" name="Rectangle 34"/>
          <p:cNvSpPr>
            <a:spLocks noChangeArrowheads="1"/>
          </p:cNvSpPr>
          <p:nvPr/>
        </p:nvSpPr>
        <p:spPr bwMode="auto">
          <a:xfrm>
            <a:off x="17440275" y="10668001"/>
            <a:ext cx="26246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dirty="0" err="1">
                <a:latin typeface="Franklin Gothic Book" pitchFamily="34" charset="0"/>
              </a:rPr>
              <a:t>Mente</a:t>
            </a:r>
            <a:r>
              <a:rPr lang="en-US" altLang="en-US" sz="3200" dirty="0">
                <a:latin typeface="Franklin Gothic Book" pitchFamily="34" charset="0"/>
              </a:rPr>
              <a:t> </a:t>
            </a:r>
            <a:r>
              <a:rPr lang="en-US" altLang="en-US" sz="3200" dirty="0" err="1">
                <a:latin typeface="Franklin Gothic Book" pitchFamily="34" charset="0"/>
              </a:rPr>
              <a:t>abierta</a:t>
            </a:r>
            <a:endParaRPr lang="en-US" altLang="en-US" sz="3200" dirty="0">
              <a:latin typeface="Franklin Gothic Book" pitchFamily="34" charset="0"/>
            </a:endParaRPr>
          </a:p>
        </p:txBody>
      </p:sp>
      <p:cxnSp>
        <p:nvCxnSpPr>
          <p:cNvPr id="36" name="Straight Connector 35"/>
          <p:cNvCxnSpPr/>
          <p:nvPr/>
        </p:nvCxnSpPr>
        <p:spPr>
          <a:xfrm rot="10800000" flipV="1">
            <a:off x="9598025" y="7010400"/>
            <a:ext cx="1981200"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58390" name="Rectangle 36"/>
          <p:cNvSpPr>
            <a:spLocks noChangeArrowheads="1"/>
          </p:cNvSpPr>
          <p:nvPr/>
        </p:nvSpPr>
        <p:spPr bwMode="auto">
          <a:xfrm>
            <a:off x="6022976" y="6661151"/>
            <a:ext cx="34009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dirty="0" err="1">
                <a:latin typeface="Franklin Gothic Book" pitchFamily="34" charset="0"/>
              </a:rPr>
              <a:t>Título</a:t>
            </a:r>
            <a:r>
              <a:rPr lang="en-US" altLang="en-US" sz="3200" dirty="0">
                <a:latin typeface="Franklin Gothic Book" pitchFamily="34" charset="0"/>
              </a:rPr>
              <a:t> Universitario</a:t>
            </a:r>
          </a:p>
        </p:txBody>
      </p:sp>
      <p:cxnSp>
        <p:nvCxnSpPr>
          <p:cNvPr id="44" name="Straight Connector 43"/>
          <p:cNvCxnSpPr/>
          <p:nvPr/>
        </p:nvCxnSpPr>
        <p:spPr>
          <a:xfrm flipV="1">
            <a:off x="15084425" y="5791200"/>
            <a:ext cx="1981200" cy="15240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58392" name="Rectangle 45"/>
          <p:cNvSpPr>
            <a:spLocks noChangeArrowheads="1"/>
          </p:cNvSpPr>
          <p:nvPr/>
        </p:nvSpPr>
        <p:spPr bwMode="auto">
          <a:xfrm>
            <a:off x="17370425" y="5334001"/>
            <a:ext cx="20454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dirty="0" err="1">
                <a:latin typeface="Franklin Gothic Book" pitchFamily="34" charset="0"/>
              </a:rPr>
              <a:t>Aventurero</a:t>
            </a:r>
            <a:endParaRPr lang="en-US" altLang="en-US" sz="3200" dirty="0">
              <a:latin typeface="Franklin Gothic Book" pitchFamily="34" charset="0"/>
            </a:endParaRPr>
          </a:p>
        </p:txBody>
      </p:sp>
      <p:sp>
        <p:nvSpPr>
          <p:cNvPr id="58393" name="Title 1"/>
          <p:cNvSpPr>
            <a:spLocks noGrp="1"/>
          </p:cNvSpPr>
          <p:nvPr>
            <p:ph type="title"/>
          </p:nvPr>
        </p:nvSpPr>
        <p:spPr>
          <a:xfrm>
            <a:off x="1828801" y="599090"/>
            <a:ext cx="20842014" cy="1686910"/>
          </a:xfrm>
        </p:spPr>
        <p:txBody>
          <a:bodyPr>
            <a:normAutofit fontScale="90000"/>
          </a:bodyPr>
          <a:lstStyle/>
          <a:p>
            <a:r>
              <a:rPr lang="es-ES" altLang="en-US" b="1" dirty="0" smtClean="0"/>
              <a:t>Ejemplo de Personaje: es buen ejemplo</a:t>
            </a:r>
            <a:r>
              <a:rPr lang="en-US" altLang="en-US" b="1" dirty="0" smtClean="0"/>
              <a:t>?</a:t>
            </a:r>
            <a:endParaRPr lang="en-US" altLang="en-US" b="1" dirty="0"/>
          </a:p>
        </p:txBody>
      </p:sp>
      <p:sp>
        <p:nvSpPr>
          <p:cNvPr id="26" name="Subtitle 4"/>
          <p:cNvSpPr txBox="1">
            <a:spLocks/>
          </p:cNvSpPr>
          <p:nvPr/>
        </p:nvSpPr>
        <p:spPr bwMode="auto">
          <a:xfrm>
            <a:off x="3141256" y="12104371"/>
            <a:ext cx="4932770" cy="442674"/>
          </a:xfrm>
          <a:prstGeom prst="roundRect">
            <a:avLst/>
          </a:prstGeom>
          <a:noFill/>
          <a:ln>
            <a:noFill/>
          </a:ln>
          <a:effectLst>
            <a:softEdge rad="127000"/>
          </a:effectLst>
        </p:spPr>
        <p:txBody>
          <a:bodyPr>
            <a:sp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fontAlgn="auto">
              <a:spcAft>
                <a:spcPts val="0"/>
              </a:spcAft>
              <a:buNone/>
              <a:defRPr/>
            </a:pPr>
            <a:r>
              <a:rPr lang="en-US" sz="2000" b="1" dirty="0"/>
              <a:t>Budget Boutique Accommodation</a:t>
            </a:r>
          </a:p>
        </p:txBody>
      </p:sp>
      <p:sp>
        <p:nvSpPr>
          <p:cNvPr id="28" name="Title 3"/>
          <p:cNvSpPr txBox="1">
            <a:spLocks/>
          </p:cNvSpPr>
          <p:nvPr/>
        </p:nvSpPr>
        <p:spPr bwMode="auto">
          <a:xfrm>
            <a:off x="3562354" y="10798792"/>
            <a:ext cx="3089274" cy="1524000"/>
          </a:xfrm>
          <a:prstGeom prst="roundRect">
            <a:avLst/>
          </a:prstGeom>
          <a:solidFill>
            <a:schemeClr val="tx1">
              <a:lumMod val="95000"/>
              <a:alpha val="30000"/>
            </a:schemeClr>
          </a:solidFill>
          <a:ln>
            <a:noFill/>
          </a:ln>
          <a:effectLst>
            <a:softEdge rad="127000"/>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600" b="1">
                <a:solidFill>
                  <a:schemeClr val="tx2"/>
                </a:solidFill>
                <a:latin typeface="Arial" charset="0"/>
              </a:defRPr>
            </a:lvl6pPr>
            <a:lvl7pPr marL="914400" algn="ctr" rtl="0" eaLnBrk="0" fontAlgn="base" hangingPunct="0">
              <a:spcBef>
                <a:spcPct val="0"/>
              </a:spcBef>
              <a:spcAft>
                <a:spcPct val="0"/>
              </a:spcAft>
              <a:defRPr sz="3600" b="1">
                <a:solidFill>
                  <a:schemeClr val="tx2"/>
                </a:solidFill>
                <a:latin typeface="Arial" charset="0"/>
              </a:defRPr>
            </a:lvl7pPr>
            <a:lvl8pPr marL="1371600" algn="ctr" rtl="0" eaLnBrk="0" fontAlgn="base" hangingPunct="0">
              <a:spcBef>
                <a:spcPct val="0"/>
              </a:spcBef>
              <a:spcAft>
                <a:spcPct val="0"/>
              </a:spcAft>
              <a:defRPr sz="3600" b="1">
                <a:solidFill>
                  <a:schemeClr val="tx2"/>
                </a:solidFill>
                <a:latin typeface="Arial" charset="0"/>
              </a:defRPr>
            </a:lvl8pPr>
            <a:lvl9pPr marL="1828800" algn="ctr" rtl="0" eaLnBrk="0" fontAlgn="base" hangingPunct="0">
              <a:spcBef>
                <a:spcPct val="0"/>
              </a:spcBef>
              <a:spcAft>
                <a:spcPct val="0"/>
              </a:spcAft>
              <a:defRPr sz="3600" b="1">
                <a:solidFill>
                  <a:schemeClr val="tx2"/>
                </a:solidFill>
                <a:latin typeface="Arial" charset="0"/>
              </a:defRPr>
            </a:lvl9pPr>
          </a:lstStyle>
          <a:p>
            <a:pPr fontAlgn="auto">
              <a:spcAft>
                <a:spcPts val="0"/>
              </a:spcAft>
              <a:defRPr/>
            </a:pPr>
            <a:r>
              <a:rPr lang="en-US" sz="3600" dirty="0">
                <a:solidFill>
                  <a:schemeClr val="bg1"/>
                </a:solidFill>
              </a:rPr>
              <a:t>     </a:t>
            </a:r>
            <a:r>
              <a:rPr lang="en-US" sz="3600" dirty="0" err="1">
                <a:solidFill>
                  <a:schemeClr val="bg1"/>
                </a:solidFill>
                <a:latin typeface="Franklin Gothic Medium Cond" pitchFamily="34" charset="0"/>
              </a:rPr>
              <a:t>anotel</a:t>
            </a:r>
            <a:endParaRPr lang="en-US" sz="3600" dirty="0">
              <a:solidFill>
                <a:schemeClr val="bg1"/>
              </a:solidFill>
              <a:latin typeface="Franklin Gothic Medium Cond" pitchFamily="34" charset="0"/>
            </a:endParaRPr>
          </a:p>
        </p:txBody>
      </p:sp>
      <p:pic>
        <p:nvPicPr>
          <p:cNvPr id="58400" name="Picture 8" descr="Nano logo"/>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959225" y="11277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p:cNvSpPr txBox="1"/>
          <p:nvPr/>
        </p:nvSpPr>
        <p:spPr>
          <a:xfrm>
            <a:off x="7117825" y="11906071"/>
            <a:ext cx="13709710" cy="1200329"/>
          </a:xfrm>
          <a:prstGeom prst="rect">
            <a:avLst/>
          </a:prstGeom>
          <a:solidFill>
            <a:srgbClr val="FFFF00"/>
          </a:solidFill>
          <a:ln>
            <a:solidFill>
              <a:schemeClr val="tx1"/>
            </a:solidFill>
          </a:ln>
        </p:spPr>
        <p:txBody>
          <a:bodyPr wrap="square" rtlCol="0">
            <a:spAutoFit/>
          </a:bodyPr>
          <a:lstStyle/>
          <a:p>
            <a:r>
              <a:rPr lang="en-US" sz="7200" b="1" i="1" dirty="0"/>
              <a:t>RESPUESTA: DEMASIADO GENERAL</a:t>
            </a:r>
          </a:p>
        </p:txBody>
      </p:sp>
      <p:sp>
        <p:nvSpPr>
          <p:cNvPr id="3" name="Élőláb helye 2"/>
          <p:cNvSpPr>
            <a:spLocks noGrp="1"/>
          </p:cNvSpPr>
          <p:nvPr>
            <p:ph type="ftr" sz="quarter" idx="4294967295"/>
          </p:nvPr>
        </p:nvSpPr>
        <p:spPr>
          <a:xfrm>
            <a:off x="3742087" y="13106400"/>
            <a:ext cx="17085448" cy="609600"/>
          </a:xfrm>
          <a:prstGeom prst="rect">
            <a:avLst/>
          </a:prstGeom>
        </p:spPr>
        <p:txBody>
          <a:bodyPr/>
          <a:lstStyle/>
          <a:p>
            <a:pPr>
              <a:defRPr/>
            </a:pPr>
            <a:r>
              <a:rPr lang="en-US"/>
              <a:t>_</a:t>
            </a:r>
            <a:endParaRPr lang="hu-HU"/>
          </a:p>
        </p:txBody>
      </p:sp>
    </p:spTree>
    <p:extLst>
      <p:ext uri="{BB962C8B-B14F-4D97-AF65-F5344CB8AC3E}">
        <p14:creationId xmlns:p14="http://schemas.microsoft.com/office/powerpoint/2010/main" val="253276309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title"/>
          </p:nvPr>
        </p:nvSpPr>
        <p:spPr>
          <a:xfrm>
            <a:off x="2727177" y="5373688"/>
            <a:ext cx="17588406" cy="2724150"/>
          </a:xfrm>
        </p:spPr>
        <p:txBody>
          <a:bodyPr>
            <a:normAutofit/>
          </a:bodyPr>
          <a:lstStyle/>
          <a:p>
            <a:pPr algn="ctr"/>
            <a:r>
              <a:rPr lang="en-GB" dirty="0"/>
              <a:t>MAPA DE CONCEPTO DE NEGOCIO Y CANVAS</a:t>
            </a:r>
          </a:p>
        </p:txBody>
      </p:sp>
      <p:sp>
        <p:nvSpPr>
          <p:cNvPr id="7" name="Szöveg helye 6"/>
          <p:cNvSpPr>
            <a:spLocks noGrp="1"/>
          </p:cNvSpPr>
          <p:nvPr>
            <p:ph type="body" idx="1"/>
          </p:nvPr>
        </p:nvSpPr>
        <p:spPr>
          <a:xfrm>
            <a:off x="4507947" y="2813053"/>
            <a:ext cx="15553728" cy="3000374"/>
          </a:xfrm>
        </p:spPr>
        <p:txBody>
          <a:bodyPr>
            <a:normAutofit/>
          </a:bodyPr>
          <a:lstStyle/>
          <a:p>
            <a:pPr algn="ctr"/>
            <a:r>
              <a:rPr lang="es-ES" dirty="0" smtClean="0"/>
              <a:t>¿Cómo puedes definir el negocio que vas a emprender?</a:t>
            </a:r>
          </a:p>
          <a:p>
            <a:endParaRPr lang="en-GB" dirty="0"/>
          </a:p>
        </p:txBody>
      </p:sp>
      <p:sp>
        <p:nvSpPr>
          <p:cNvPr id="2" name="Élőláb helye 1"/>
          <p:cNvSpPr>
            <a:spLocks noGrp="1"/>
          </p:cNvSpPr>
          <p:nvPr>
            <p:ph type="ftr" sz="quarter" idx="4294967295"/>
          </p:nvPr>
        </p:nvSpPr>
        <p:spPr>
          <a:xfrm>
            <a:off x="3742087" y="13106400"/>
            <a:ext cx="17085448" cy="609600"/>
          </a:xfrm>
          <a:prstGeom prst="rect">
            <a:avLst/>
          </a:prstGeom>
        </p:spPr>
        <p:txBody>
          <a:bodyPr/>
          <a:lstStyle/>
          <a:p>
            <a:pPr>
              <a:defRPr/>
            </a:pPr>
            <a:r>
              <a:rPr lang="en-US"/>
              <a:t>_</a:t>
            </a:r>
            <a:endParaRPr lang="hu-HU"/>
          </a:p>
        </p:txBody>
      </p:sp>
    </p:spTree>
    <p:extLst>
      <p:ext uri="{BB962C8B-B14F-4D97-AF65-F5344CB8AC3E}">
        <p14:creationId xmlns:p14="http://schemas.microsoft.com/office/powerpoint/2010/main" val="290274168"/>
      </p:ext>
    </p:extLst>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1923393" y="197158"/>
            <a:ext cx="18695116" cy="1611764"/>
          </a:xfrm>
        </p:spPr>
        <p:txBody>
          <a:bodyPr>
            <a:normAutofit fontScale="90000"/>
          </a:bodyPr>
          <a:lstStyle/>
          <a:p>
            <a:r>
              <a:rPr lang="en-US" altLang="en-US" b="1" dirty="0"/>
              <a:t>Clave para </a:t>
            </a:r>
            <a:r>
              <a:rPr lang="es-ES" altLang="en-US" b="1" dirty="0" smtClean="0"/>
              <a:t>el Desarrollo </a:t>
            </a:r>
            <a:r>
              <a:rPr lang="en-US" altLang="en-US" b="1" dirty="0" smtClean="0"/>
              <a:t>de </a:t>
            </a:r>
            <a:r>
              <a:rPr lang="en-US" altLang="en-US" b="1" dirty="0"/>
              <a:t>Personaje</a:t>
            </a:r>
          </a:p>
        </p:txBody>
      </p:sp>
      <p:sp>
        <p:nvSpPr>
          <p:cNvPr id="63491" name="Content Placeholder 2"/>
          <p:cNvSpPr>
            <a:spLocks noGrp="1"/>
          </p:cNvSpPr>
          <p:nvPr>
            <p:ph idx="1"/>
          </p:nvPr>
        </p:nvSpPr>
        <p:spPr>
          <a:xfrm>
            <a:off x="3547865" y="2393504"/>
            <a:ext cx="17281920" cy="10657184"/>
          </a:xfrm>
        </p:spPr>
        <p:txBody>
          <a:bodyPr>
            <a:noAutofit/>
          </a:bodyPr>
          <a:lstStyle/>
          <a:p>
            <a:pPr>
              <a:buFont typeface="Wingdings" pitchFamily="2" charset="2"/>
              <a:buChar char="q"/>
            </a:pPr>
            <a:r>
              <a:rPr lang="es-ES" altLang="en-US" sz="4800" dirty="0" smtClean="0"/>
              <a:t>Debe ser una persona real</a:t>
            </a:r>
          </a:p>
          <a:p>
            <a:pPr>
              <a:buFont typeface="Wingdings" pitchFamily="2" charset="2"/>
              <a:buChar char="q"/>
            </a:pPr>
            <a:r>
              <a:rPr lang="es-ES" altLang="en-US" sz="4800" dirty="0" smtClean="0"/>
              <a:t>Ser visualizable</a:t>
            </a:r>
          </a:p>
          <a:p>
            <a:pPr>
              <a:buFont typeface="Wingdings" pitchFamily="2" charset="2"/>
              <a:buChar char="q"/>
            </a:pPr>
            <a:r>
              <a:rPr lang="es-ES" altLang="en-US" sz="4800" dirty="0" smtClean="0"/>
              <a:t>Interpretar todas las dimensiones: Racional, Emocional and Social</a:t>
            </a:r>
          </a:p>
          <a:p>
            <a:pPr>
              <a:buFont typeface="Wingdings" pitchFamily="2" charset="2"/>
              <a:buChar char="q"/>
            </a:pPr>
            <a:r>
              <a:rPr lang="es-ES" altLang="en-US" sz="4800" dirty="0" smtClean="0"/>
              <a:t>Prioridades</a:t>
            </a:r>
          </a:p>
          <a:p>
            <a:pPr lvl="1">
              <a:buFont typeface="Wingdings" pitchFamily="2" charset="2"/>
              <a:buChar char="q"/>
            </a:pPr>
            <a:r>
              <a:rPr lang="es-ES" altLang="en-US" sz="4000" dirty="0" smtClean="0"/>
              <a:t>Qué teme más en el mundo?</a:t>
            </a:r>
          </a:p>
          <a:p>
            <a:pPr lvl="1">
              <a:buFont typeface="Wingdings" pitchFamily="2" charset="2"/>
              <a:buChar char="q"/>
            </a:pPr>
            <a:r>
              <a:rPr lang="es-ES" altLang="en-US" sz="4000" dirty="0" smtClean="0"/>
              <a:t>Qué le motiva por encima de todas las cosas?</a:t>
            </a:r>
          </a:p>
          <a:p>
            <a:pPr>
              <a:buFont typeface="Wingdings" pitchFamily="2" charset="2"/>
              <a:buChar char="q"/>
            </a:pPr>
            <a:r>
              <a:rPr lang="es-ES" altLang="en-US" sz="4800" dirty="0" smtClean="0"/>
              <a:t>Puntos de reunión social?</a:t>
            </a:r>
          </a:p>
          <a:p>
            <a:pPr lvl="1">
              <a:buFont typeface="Wingdings" pitchFamily="2" charset="2"/>
              <a:buChar char="q"/>
            </a:pPr>
            <a:r>
              <a:rPr lang="es-ES" altLang="en-US" sz="4000" dirty="0" err="1" smtClean="0"/>
              <a:t>Ej</a:t>
            </a:r>
            <a:r>
              <a:rPr lang="es-ES" altLang="en-US" sz="4000" dirty="0" smtClean="0"/>
              <a:t>: Dónde se junta con otros como él/ella?</a:t>
            </a:r>
          </a:p>
          <a:p>
            <a:pPr>
              <a:buFont typeface="Wingdings" pitchFamily="2" charset="2"/>
              <a:buChar char="q"/>
            </a:pPr>
            <a:r>
              <a:rPr lang="es-ES" altLang="en-US" sz="4800" dirty="0" smtClean="0"/>
              <a:t> Hacer esto en equipo: ayuda a unificar el equipo y llevará a todo el mundo a la misma (y correcta) onda</a:t>
            </a:r>
          </a:p>
          <a:p>
            <a:endParaRPr lang="en-US" altLang="en-US" sz="4800" dirty="0"/>
          </a:p>
        </p:txBody>
      </p:sp>
      <p:sp>
        <p:nvSpPr>
          <p:cNvPr id="4" name="Szövegdoboz 3"/>
          <p:cNvSpPr txBox="1"/>
          <p:nvPr/>
        </p:nvSpPr>
        <p:spPr>
          <a:xfrm>
            <a:off x="3902017" y="12005408"/>
            <a:ext cx="16716492" cy="954107"/>
          </a:xfrm>
          <a:prstGeom prst="rect">
            <a:avLst/>
          </a:prstGeom>
          <a:noFill/>
        </p:spPr>
        <p:txBody>
          <a:bodyPr wrap="square" rtlCol="0">
            <a:spAutoFit/>
          </a:bodyPr>
          <a:lstStyle/>
          <a:p>
            <a:r>
              <a:rPr lang="es-ES" sz="2800" dirty="0"/>
              <a:t>Fuente</a:t>
            </a:r>
            <a:r>
              <a:rPr lang="hu-HU" sz="2800" dirty="0"/>
              <a:t>:</a:t>
            </a:r>
            <a:r>
              <a:rPr lang="es-ES" sz="2800" dirty="0"/>
              <a:t> </a:t>
            </a:r>
            <a:r>
              <a:rPr lang="en-US" sz="2800" dirty="0"/>
              <a:t>http://disciplinedentrepreneurship.com/blog/dispelling-myths-and-teaching-entrepreneurship-24-steps</a:t>
            </a:r>
            <a:r>
              <a:rPr lang="hu-HU" sz="2800" dirty="0"/>
              <a:t> </a:t>
            </a:r>
          </a:p>
          <a:p>
            <a:endParaRPr lang="en-US" sz="2800" dirty="0"/>
          </a:p>
        </p:txBody>
      </p:sp>
      <p:sp>
        <p:nvSpPr>
          <p:cNvPr id="3" name="Élőláb helye 2"/>
          <p:cNvSpPr>
            <a:spLocks noGrp="1"/>
          </p:cNvSpPr>
          <p:nvPr>
            <p:ph type="ftr" sz="quarter" idx="4294967295"/>
          </p:nvPr>
        </p:nvSpPr>
        <p:spPr>
          <a:xfrm>
            <a:off x="3742087" y="13106400"/>
            <a:ext cx="17085448" cy="609600"/>
          </a:xfrm>
          <a:prstGeom prst="rect">
            <a:avLst/>
          </a:prstGeom>
        </p:spPr>
        <p:txBody>
          <a:bodyPr/>
          <a:lstStyle/>
          <a:p>
            <a:pPr>
              <a:defRPr/>
            </a:pPr>
            <a:r>
              <a:rPr lang="en-US"/>
              <a:t>_</a:t>
            </a:r>
            <a:endParaRPr lang="hu-HU"/>
          </a:p>
        </p:txBody>
      </p:sp>
    </p:spTree>
    <p:extLst>
      <p:ext uri="{BB962C8B-B14F-4D97-AF65-F5344CB8AC3E}">
        <p14:creationId xmlns:p14="http://schemas.microsoft.com/office/powerpoint/2010/main" val="615678894"/>
      </p:ext>
    </p:extLst>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ttp://pentahoadmin.files.wordpress.com/2012/06/facility-manager-pentaho-business-analytics.jpg"/>
          <p:cNvPicPr>
            <a:picLocks noChangeAspect="1" noChangeArrowheads="1"/>
          </p:cNvPicPr>
          <p:nvPr/>
        </p:nvPicPr>
        <p:blipFill>
          <a:blip r:embed="rId2" cstate="print"/>
          <a:srcRect/>
          <a:stretch>
            <a:fillRect/>
          </a:stretch>
        </p:blipFill>
        <p:spPr bwMode="auto">
          <a:xfrm>
            <a:off x="19554130" y="2286000"/>
            <a:ext cx="4823520" cy="7235280"/>
          </a:xfrm>
          <a:prstGeom prst="rect">
            <a:avLst/>
          </a:prstGeom>
          <a:noFill/>
        </p:spPr>
      </p:pic>
      <p:sp>
        <p:nvSpPr>
          <p:cNvPr id="60418" name="Title 1"/>
          <p:cNvSpPr>
            <a:spLocks noGrp="1"/>
          </p:cNvSpPr>
          <p:nvPr>
            <p:ph type="title"/>
          </p:nvPr>
        </p:nvSpPr>
        <p:spPr>
          <a:xfrm>
            <a:off x="3959225" y="0"/>
            <a:ext cx="18932306" cy="2286000"/>
          </a:xfrm>
        </p:spPr>
        <p:txBody>
          <a:bodyPr anchor="t">
            <a:normAutofit/>
          </a:bodyPr>
          <a:lstStyle/>
          <a:p>
            <a:r>
              <a:rPr lang="es-ES" altLang="en-US" dirty="0" smtClean="0"/>
              <a:t>El Mejor ejemplo de Personaje</a:t>
            </a:r>
            <a:endParaRPr lang="es-ES" altLang="en-US" dirty="0"/>
          </a:p>
        </p:txBody>
      </p:sp>
      <p:sp>
        <p:nvSpPr>
          <p:cNvPr id="60419" name="Content Placeholder 2"/>
          <p:cNvSpPr>
            <a:spLocks noGrp="1"/>
          </p:cNvSpPr>
          <p:nvPr>
            <p:ph idx="1"/>
          </p:nvPr>
        </p:nvSpPr>
        <p:spPr>
          <a:xfrm>
            <a:off x="3547865" y="1332905"/>
            <a:ext cx="17281920" cy="11158143"/>
          </a:xfrm>
        </p:spPr>
        <p:txBody>
          <a:bodyPr>
            <a:noAutofit/>
          </a:bodyPr>
          <a:lstStyle/>
          <a:p>
            <a:r>
              <a:rPr lang="es-ES" altLang="en-US" sz="3200" dirty="0" smtClean="0"/>
              <a:t>Carlos Kirby, Gestor de Infraestructuras, IBM NE Data Center en Littleton, Massachussets</a:t>
            </a:r>
          </a:p>
          <a:p>
            <a:r>
              <a:rPr lang="es-ES" altLang="en-US" sz="3200" dirty="0" smtClean="0"/>
              <a:t>20.000 Servidores Blade actualmente y aumentando en un 15% en los 2 últimos años y en el futuro cercano</a:t>
            </a:r>
          </a:p>
          <a:p>
            <a:r>
              <a:rPr lang="es-ES" altLang="en-US" sz="3200" dirty="0" smtClean="0"/>
              <a:t>Estadounidense de segunda generación</a:t>
            </a:r>
          </a:p>
          <a:p>
            <a:r>
              <a:rPr lang="es-ES" altLang="en-US" sz="3200" dirty="0" smtClean="0"/>
              <a:t>Vive en Medford</a:t>
            </a:r>
          </a:p>
          <a:p>
            <a:r>
              <a:rPr lang="es-ES" altLang="en-US" sz="3200" dirty="0" smtClean="0"/>
              <a:t>IES Medford y FP en Middlesex</a:t>
            </a:r>
          </a:p>
          <a:p>
            <a:r>
              <a:rPr lang="es-ES" altLang="en-US" sz="3200" dirty="0" smtClean="0"/>
              <a:t>Se mudó a Winchester</a:t>
            </a:r>
          </a:p>
          <a:p>
            <a:r>
              <a:rPr lang="es-ES" altLang="en-US" sz="3200" dirty="0" smtClean="0"/>
              <a:t>Familia con 2 hijos (12, 15)</a:t>
            </a:r>
          </a:p>
          <a:p>
            <a:r>
              <a:rPr lang="es-ES" altLang="en-US" sz="3200" dirty="0" smtClean="0"/>
              <a:t>En el ecuador de su carrera, muchos años en la compañía como técnico, título FP de mantenimiento</a:t>
            </a:r>
          </a:p>
          <a:p>
            <a:r>
              <a:rPr lang="es-ES" altLang="en-US" sz="3200" dirty="0" smtClean="0"/>
              <a:t>En el mismo puesto durante 5 años y ha tenido tres diferentes jefes</a:t>
            </a:r>
          </a:p>
          <a:p>
            <a:r>
              <a:rPr lang="es-ES" altLang="en-US" sz="3200" dirty="0" smtClean="0"/>
              <a:t>La vía de promoción es a través de gestionar más infraestructuras</a:t>
            </a:r>
          </a:p>
          <a:p>
            <a:r>
              <a:rPr lang="es-ES" altLang="en-US" sz="3200" dirty="0" smtClean="0"/>
              <a:t>AFCOM, Instituto Uptime, Grid Verde, ha empezado a leer blogs de Hamilton &amp; Manos</a:t>
            </a:r>
          </a:p>
          <a:p>
            <a:r>
              <a:rPr lang="es-ES" altLang="en-US" sz="3200" dirty="0" smtClean="0"/>
              <a:t>Vehículo familiar: Pickup Ford 150, Busca siempre activo, bombero voluntario                                  </a:t>
            </a:r>
          </a:p>
          <a:p>
            <a:r>
              <a:rPr lang="es-ES" altLang="en-US" sz="3200" dirty="0" smtClean="0"/>
              <a:t>Cliente de sus clientes y de sus prioridades (focalizado hacia los clientes)</a:t>
            </a:r>
          </a:p>
          <a:p>
            <a:r>
              <a:rPr lang="es-ES" altLang="en-US" sz="3200" dirty="0" smtClean="0"/>
              <a:t>1. Fiabilidad, 2.  Crecimiento, 3.  Costes, 4. Medio ambientalismo – </a:t>
            </a:r>
            <a:r>
              <a:rPr lang="en-US" altLang="en-US" sz="3200" dirty="0" smtClean="0"/>
              <a:t>PUE</a:t>
            </a:r>
            <a:endParaRPr lang="en-US" altLang="en-US" sz="3200" dirty="0"/>
          </a:p>
          <a:p>
            <a:endParaRPr lang="en-US" altLang="en-US" sz="3600" dirty="0"/>
          </a:p>
          <a:p>
            <a:endParaRPr lang="en-US" altLang="en-US" sz="3600" dirty="0"/>
          </a:p>
        </p:txBody>
      </p:sp>
      <p:sp>
        <p:nvSpPr>
          <p:cNvPr id="3" name="Élőláb helye 2"/>
          <p:cNvSpPr>
            <a:spLocks noGrp="1"/>
          </p:cNvSpPr>
          <p:nvPr>
            <p:ph type="ftr" sz="quarter" idx="4294967295"/>
          </p:nvPr>
        </p:nvSpPr>
        <p:spPr>
          <a:xfrm>
            <a:off x="3742087" y="13106400"/>
            <a:ext cx="17085448" cy="609600"/>
          </a:xfrm>
          <a:prstGeom prst="rect">
            <a:avLst/>
          </a:prstGeom>
        </p:spPr>
        <p:txBody>
          <a:bodyPr/>
          <a:lstStyle/>
          <a:p>
            <a:pPr>
              <a:defRPr/>
            </a:pPr>
            <a:r>
              <a:rPr lang="en-US" dirty="0"/>
              <a:t>_</a:t>
            </a:r>
            <a:endParaRPr lang="hu-HU" dirty="0"/>
          </a:p>
        </p:txBody>
      </p:sp>
    </p:spTree>
    <p:extLst>
      <p:ext uri="{BB962C8B-B14F-4D97-AF65-F5344CB8AC3E}">
        <p14:creationId xmlns:p14="http://schemas.microsoft.com/office/powerpoint/2010/main" val="1857751786"/>
      </p:ext>
    </p:extLst>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altLang="en-US" b="1" dirty="0"/>
              <a:t>Paso #6: </a:t>
            </a:r>
            <a:r>
              <a:rPr lang="es-ES" altLang="en-US" b="1" dirty="0" smtClean="0"/>
              <a:t>Primeros 10 Clientes</a:t>
            </a:r>
            <a:endParaRPr lang="es-ES" altLang="en-US" b="1" dirty="0"/>
          </a:p>
        </p:txBody>
      </p:sp>
      <p:pic>
        <p:nvPicPr>
          <p:cNvPr id="90115" name="Picture 3" descr="C:\Users\aulet\Documents\Book on Entrepreneurship\Cartoons and Diagrams I Really Like\009 10 personas 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3529" t="23930" r="8571" b="12259"/>
          <a:stretch>
            <a:fillRect/>
          </a:stretch>
        </p:blipFill>
        <p:spPr>
          <a:xfrm>
            <a:off x="6092826" y="3482977"/>
            <a:ext cx="11385550" cy="8274050"/>
          </a:xfrm>
          <a:noFill/>
        </p:spPr>
      </p:pic>
      <p:sp>
        <p:nvSpPr>
          <p:cNvPr id="4" name="Szövegdoboz 3"/>
          <p:cNvSpPr txBox="1"/>
          <p:nvPr/>
        </p:nvSpPr>
        <p:spPr>
          <a:xfrm>
            <a:off x="4438730" y="12276603"/>
            <a:ext cx="16716492" cy="954107"/>
          </a:xfrm>
          <a:prstGeom prst="rect">
            <a:avLst/>
          </a:prstGeom>
          <a:noFill/>
        </p:spPr>
        <p:txBody>
          <a:bodyPr wrap="square" rtlCol="0">
            <a:spAutoFit/>
          </a:bodyPr>
          <a:lstStyle/>
          <a:p>
            <a:r>
              <a:rPr lang="es-ES" sz="2800" dirty="0"/>
              <a:t>Fuente</a:t>
            </a:r>
            <a:r>
              <a:rPr lang="hu-HU" sz="2800" dirty="0"/>
              <a:t>:</a:t>
            </a:r>
            <a:r>
              <a:rPr lang="es-ES" sz="2800" dirty="0"/>
              <a:t> </a:t>
            </a:r>
            <a:r>
              <a:rPr lang="en-US" sz="2800" dirty="0"/>
              <a:t>http://disciplinedentrepreneurship.com/blog/dispelling-myths-and-teaching-entrepreneurship-24-steps</a:t>
            </a:r>
            <a:r>
              <a:rPr lang="hu-HU" sz="2800" dirty="0"/>
              <a:t> </a:t>
            </a:r>
          </a:p>
          <a:p>
            <a:endParaRPr lang="en-US" sz="2800" dirty="0"/>
          </a:p>
        </p:txBody>
      </p:sp>
      <p:sp>
        <p:nvSpPr>
          <p:cNvPr id="3" name="Élőláb helye 2"/>
          <p:cNvSpPr>
            <a:spLocks noGrp="1"/>
          </p:cNvSpPr>
          <p:nvPr>
            <p:ph type="ftr" sz="quarter" idx="4294967295"/>
          </p:nvPr>
        </p:nvSpPr>
        <p:spPr>
          <a:xfrm>
            <a:off x="3742087" y="13106400"/>
            <a:ext cx="17085448" cy="609600"/>
          </a:xfrm>
          <a:prstGeom prst="rect">
            <a:avLst/>
          </a:prstGeom>
        </p:spPr>
        <p:txBody>
          <a:bodyPr/>
          <a:lstStyle/>
          <a:p>
            <a:pPr>
              <a:defRPr/>
            </a:pPr>
            <a:r>
              <a:rPr lang="en-US"/>
              <a:t>_</a:t>
            </a:r>
            <a:endParaRPr lang="hu-HU"/>
          </a:p>
        </p:txBody>
      </p:sp>
    </p:spTree>
    <p:extLst>
      <p:ext uri="{BB962C8B-B14F-4D97-AF65-F5344CB8AC3E}">
        <p14:creationId xmlns:p14="http://schemas.microsoft.com/office/powerpoint/2010/main" val="3971529199"/>
      </p:ext>
    </p:extLst>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3351928" y="730251"/>
            <a:ext cx="17266582" cy="2651126"/>
          </a:xfrm>
        </p:spPr>
        <p:txBody>
          <a:bodyPr/>
          <a:lstStyle/>
          <a:p>
            <a:r>
              <a:rPr lang="en-US" altLang="en-US" b="1" dirty="0"/>
              <a:t>Nota: </a:t>
            </a:r>
            <a:r>
              <a:rPr lang="es-ES" altLang="en-US" b="1" dirty="0" smtClean="0"/>
              <a:t>Mercados de dos caras</a:t>
            </a:r>
            <a:endParaRPr lang="es-ES" altLang="en-US" b="1" dirty="0"/>
          </a:p>
        </p:txBody>
      </p:sp>
      <p:sp>
        <p:nvSpPr>
          <p:cNvPr id="94211" name="Content Placeholder 2"/>
          <p:cNvSpPr>
            <a:spLocks noGrp="1"/>
          </p:cNvSpPr>
          <p:nvPr>
            <p:ph idx="1"/>
          </p:nvPr>
        </p:nvSpPr>
        <p:spPr/>
        <p:txBody>
          <a:bodyPr>
            <a:normAutofit/>
          </a:bodyPr>
          <a:lstStyle/>
          <a:p>
            <a:r>
              <a:rPr lang="es-ES" altLang="en-US" sz="5600" dirty="0" smtClean="0"/>
              <a:t>Muchos mercados tienen dos caras, ya que comprador y usuario no son la misma persona</a:t>
            </a:r>
          </a:p>
          <a:p>
            <a:r>
              <a:rPr lang="es-ES" altLang="en-US" sz="5600" dirty="0" smtClean="0"/>
              <a:t>O bien, se necesita la colaboración de dos personas/entidades en el producto. Ejemplo: Google &amp; eBay</a:t>
            </a:r>
          </a:p>
          <a:p>
            <a:r>
              <a:rPr lang="es-ES" altLang="en-US" sz="5600" dirty="0" smtClean="0"/>
              <a:t>En este caso, necesitas dos personajes y dos propuestas de valor. Debes listar los primeros 10 clientes</a:t>
            </a:r>
            <a:endParaRPr lang="es-ES" altLang="en-US" sz="5600" dirty="0"/>
          </a:p>
        </p:txBody>
      </p:sp>
      <p:sp>
        <p:nvSpPr>
          <p:cNvPr id="4" name="Szövegdoboz 3"/>
          <p:cNvSpPr txBox="1"/>
          <p:nvPr/>
        </p:nvSpPr>
        <p:spPr>
          <a:xfrm>
            <a:off x="3902017" y="11322496"/>
            <a:ext cx="16716492" cy="954107"/>
          </a:xfrm>
          <a:prstGeom prst="rect">
            <a:avLst/>
          </a:prstGeom>
          <a:noFill/>
        </p:spPr>
        <p:txBody>
          <a:bodyPr wrap="square" rtlCol="0">
            <a:spAutoFit/>
          </a:bodyPr>
          <a:lstStyle/>
          <a:p>
            <a:r>
              <a:rPr lang="es-ES" sz="2800" dirty="0"/>
              <a:t>Fuente</a:t>
            </a:r>
            <a:r>
              <a:rPr lang="hu-HU" sz="2800" dirty="0"/>
              <a:t>:</a:t>
            </a:r>
            <a:r>
              <a:rPr lang="es-ES" sz="2800" dirty="0"/>
              <a:t> </a:t>
            </a:r>
            <a:r>
              <a:rPr lang="en-US" sz="2800" dirty="0"/>
              <a:t>http://disciplinedentrepreneurship.com/blog/dispelling-myths-and-teaching-entrepreneurship-24-steps</a:t>
            </a:r>
            <a:r>
              <a:rPr lang="hu-HU" sz="2800" dirty="0"/>
              <a:t> </a:t>
            </a:r>
          </a:p>
          <a:p>
            <a:endParaRPr lang="en-US" sz="2800" dirty="0"/>
          </a:p>
        </p:txBody>
      </p:sp>
      <p:sp>
        <p:nvSpPr>
          <p:cNvPr id="3" name="Élőláb helye 2"/>
          <p:cNvSpPr>
            <a:spLocks noGrp="1"/>
          </p:cNvSpPr>
          <p:nvPr>
            <p:ph type="ftr" sz="quarter" idx="4294967295"/>
          </p:nvPr>
        </p:nvSpPr>
        <p:spPr>
          <a:xfrm>
            <a:off x="3742087" y="13106400"/>
            <a:ext cx="17085448" cy="609600"/>
          </a:xfrm>
          <a:prstGeom prst="rect">
            <a:avLst/>
          </a:prstGeom>
        </p:spPr>
        <p:txBody>
          <a:bodyPr/>
          <a:lstStyle/>
          <a:p>
            <a:pPr>
              <a:defRPr/>
            </a:pPr>
            <a:r>
              <a:rPr lang="en-US"/>
              <a:t>_</a:t>
            </a:r>
            <a:endParaRPr lang="hu-HU"/>
          </a:p>
        </p:txBody>
      </p:sp>
    </p:spTree>
    <p:extLst>
      <p:ext uri="{BB962C8B-B14F-4D97-AF65-F5344CB8AC3E}">
        <p14:creationId xmlns:p14="http://schemas.microsoft.com/office/powerpoint/2010/main" val="1449462591"/>
      </p:ext>
    </p:extLst>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title"/>
          </p:nvPr>
        </p:nvSpPr>
        <p:spPr>
          <a:xfrm>
            <a:off x="3547865" y="6147379"/>
            <a:ext cx="17784959" cy="2724150"/>
          </a:xfrm>
        </p:spPr>
        <p:txBody>
          <a:bodyPr>
            <a:normAutofit/>
          </a:bodyPr>
          <a:lstStyle/>
          <a:p>
            <a:r>
              <a:rPr lang="en-GB" dirty="0"/>
              <a:t>RESUMEN Y RECOMENDACIONES</a:t>
            </a:r>
          </a:p>
        </p:txBody>
      </p:sp>
      <p:sp>
        <p:nvSpPr>
          <p:cNvPr id="7" name="Szöveg helye 6"/>
          <p:cNvSpPr>
            <a:spLocks noGrp="1"/>
          </p:cNvSpPr>
          <p:nvPr>
            <p:ph type="body" idx="1"/>
          </p:nvPr>
        </p:nvSpPr>
        <p:spPr>
          <a:xfrm>
            <a:off x="3075708" y="2322081"/>
            <a:ext cx="18257116" cy="3000374"/>
          </a:xfrm>
        </p:spPr>
        <p:txBody>
          <a:bodyPr>
            <a:normAutofit/>
          </a:bodyPr>
          <a:lstStyle/>
          <a:p>
            <a:endParaRPr lang="en-GB" dirty="0"/>
          </a:p>
          <a:p>
            <a:r>
              <a:rPr lang="en-GB" dirty="0" smtClean="0"/>
              <a:t>¿</a:t>
            </a:r>
            <a:r>
              <a:rPr lang="en-GB" dirty="0" err="1" smtClean="0"/>
              <a:t>Qué</a:t>
            </a:r>
            <a:r>
              <a:rPr lang="en-GB" dirty="0" smtClean="0"/>
              <a:t> </a:t>
            </a:r>
            <a:r>
              <a:rPr lang="en-GB" dirty="0" err="1" smtClean="0"/>
              <a:t>hemos</a:t>
            </a:r>
            <a:r>
              <a:rPr lang="en-GB" dirty="0" smtClean="0"/>
              <a:t> </a:t>
            </a:r>
            <a:r>
              <a:rPr lang="en-GB" dirty="0" err="1" smtClean="0"/>
              <a:t>tratado</a:t>
            </a:r>
            <a:r>
              <a:rPr lang="en-GB" dirty="0" smtClean="0"/>
              <a:t> </a:t>
            </a:r>
            <a:r>
              <a:rPr lang="en-GB" dirty="0"/>
              <a:t>y </a:t>
            </a:r>
            <a:r>
              <a:rPr lang="en-GB" dirty="0" smtClean="0"/>
              <a:t>de </a:t>
            </a:r>
            <a:r>
              <a:rPr lang="en-GB" dirty="0" err="1" smtClean="0"/>
              <a:t>qué</a:t>
            </a:r>
            <a:r>
              <a:rPr lang="en-GB" dirty="0" smtClean="0"/>
              <a:t> </a:t>
            </a:r>
            <a:r>
              <a:rPr lang="en-GB" dirty="0"/>
              <a:t>se </a:t>
            </a:r>
            <a:r>
              <a:rPr lang="en-GB" dirty="0" err="1"/>
              <a:t>tratará</a:t>
            </a:r>
            <a:r>
              <a:rPr lang="en-GB" dirty="0" smtClean="0"/>
              <a:t>? </a:t>
            </a:r>
          </a:p>
          <a:p>
            <a:endParaRPr lang="en-GB" dirty="0"/>
          </a:p>
        </p:txBody>
      </p:sp>
      <p:sp>
        <p:nvSpPr>
          <p:cNvPr id="2" name="Élőláb helye 1"/>
          <p:cNvSpPr>
            <a:spLocks noGrp="1"/>
          </p:cNvSpPr>
          <p:nvPr>
            <p:ph type="ftr" sz="quarter" idx="4294967295"/>
          </p:nvPr>
        </p:nvSpPr>
        <p:spPr>
          <a:xfrm>
            <a:off x="3742087" y="13106400"/>
            <a:ext cx="17085448" cy="609600"/>
          </a:xfrm>
          <a:prstGeom prst="rect">
            <a:avLst/>
          </a:prstGeom>
        </p:spPr>
        <p:txBody>
          <a:bodyPr/>
          <a:lstStyle/>
          <a:p>
            <a:pPr>
              <a:defRPr/>
            </a:pPr>
            <a:r>
              <a:rPr lang="en-US"/>
              <a:t>_</a:t>
            </a:r>
            <a:endParaRPr lang="hu-HU"/>
          </a:p>
        </p:txBody>
      </p:sp>
    </p:spTree>
    <p:extLst>
      <p:ext uri="{BB962C8B-B14F-4D97-AF65-F5344CB8AC3E}">
        <p14:creationId xmlns:p14="http://schemas.microsoft.com/office/powerpoint/2010/main" val="3447982197"/>
      </p:ext>
    </p:extLst>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Resumen</a:t>
            </a:r>
            <a:endParaRPr lang="en-US" dirty="0"/>
          </a:p>
        </p:txBody>
      </p:sp>
      <p:pic>
        <p:nvPicPr>
          <p:cNvPr id="6"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4825" y="2825552"/>
            <a:ext cx="8459732" cy="8459732"/>
          </a:xfrm>
          <a:prstGeom prst="rect">
            <a:avLst/>
          </a:prstGeom>
        </p:spPr>
      </p:pic>
      <p:sp>
        <p:nvSpPr>
          <p:cNvPr id="3" name="Élőláb helye 2"/>
          <p:cNvSpPr>
            <a:spLocks noGrp="1"/>
          </p:cNvSpPr>
          <p:nvPr>
            <p:ph type="ftr" sz="quarter" idx="4294967295"/>
          </p:nvPr>
        </p:nvSpPr>
        <p:spPr>
          <a:xfrm>
            <a:off x="3742087" y="13106400"/>
            <a:ext cx="17085448" cy="609600"/>
          </a:xfrm>
          <a:prstGeom prst="rect">
            <a:avLst/>
          </a:prstGeom>
        </p:spPr>
        <p:txBody>
          <a:bodyPr/>
          <a:lstStyle/>
          <a:p>
            <a:pPr>
              <a:defRPr/>
            </a:pPr>
            <a:r>
              <a:rPr lang="en-US"/>
              <a:t>_</a:t>
            </a:r>
            <a:endParaRPr lang="hu-HU"/>
          </a:p>
        </p:txBody>
      </p:sp>
      <p:pic>
        <p:nvPicPr>
          <p:cNvPr id="4" name="Imagen 3">
            <a:extLst>
              <a:ext uri="{FF2B5EF4-FFF2-40B4-BE49-F238E27FC236}">
                <a16:creationId xmlns:a16="http://schemas.microsoft.com/office/drawing/2014/main" xmlns="" id="{C3C1E633-08F4-4D8C-AA9D-F29E6B82C55F}"/>
              </a:ext>
            </a:extLst>
          </p:cNvPr>
          <p:cNvPicPr>
            <a:picLocks noChangeAspect="1"/>
          </p:cNvPicPr>
          <p:nvPr/>
        </p:nvPicPr>
        <p:blipFill>
          <a:blip r:embed="rId3" cstate="print"/>
          <a:stretch>
            <a:fillRect/>
          </a:stretch>
        </p:blipFill>
        <p:spPr>
          <a:xfrm>
            <a:off x="12188825" y="2514711"/>
            <a:ext cx="10512861" cy="8461570"/>
          </a:xfrm>
          <a:prstGeom prst="rect">
            <a:avLst/>
          </a:prstGeom>
        </p:spPr>
      </p:pic>
    </p:spTree>
    <p:extLst>
      <p:ext uri="{BB962C8B-B14F-4D97-AF65-F5344CB8AC3E}">
        <p14:creationId xmlns:p14="http://schemas.microsoft.com/office/powerpoint/2010/main" val="1200974147"/>
      </p:ext>
    </p:extLst>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1925666" y="6254750"/>
            <a:ext cx="20721003" cy="2724150"/>
          </a:xfrm>
        </p:spPr>
        <p:txBody>
          <a:bodyPr>
            <a:normAutofit fontScale="90000"/>
          </a:bodyPr>
          <a:lstStyle/>
          <a:p>
            <a:pPr algn="ctr"/>
            <a:r>
              <a:rPr lang="es-ES" dirty="0"/>
              <a:t>CONTRATO DEL EQUIPO E INFORME DE INCIDENCIAS </a:t>
            </a:r>
            <a:br>
              <a:rPr lang="es-ES" dirty="0"/>
            </a:br>
            <a:endParaRPr lang="en-US" dirty="0"/>
          </a:p>
        </p:txBody>
      </p:sp>
      <p:sp>
        <p:nvSpPr>
          <p:cNvPr id="6" name="Szöveg helye 5"/>
          <p:cNvSpPr>
            <a:spLocks noGrp="1"/>
          </p:cNvSpPr>
          <p:nvPr>
            <p:ph type="body" idx="1"/>
          </p:nvPr>
        </p:nvSpPr>
        <p:spPr>
          <a:xfrm>
            <a:off x="1924309" y="1851027"/>
            <a:ext cx="20721003" cy="3000374"/>
          </a:xfrm>
        </p:spPr>
        <p:txBody>
          <a:bodyPr>
            <a:normAutofit/>
          </a:bodyPr>
          <a:lstStyle/>
          <a:p>
            <a:pPr algn="ctr"/>
            <a:r>
              <a:rPr lang="es-ES" dirty="0" smtClean="0"/>
              <a:t>¿Cómo </a:t>
            </a:r>
            <a:r>
              <a:rPr lang="es-ES" dirty="0"/>
              <a:t>es tu Equipo y cuales son tus preocupaciones?</a:t>
            </a:r>
          </a:p>
        </p:txBody>
      </p:sp>
      <p:sp>
        <p:nvSpPr>
          <p:cNvPr id="2" name="Élőláb helye 1"/>
          <p:cNvSpPr>
            <a:spLocks noGrp="1"/>
          </p:cNvSpPr>
          <p:nvPr>
            <p:ph type="ftr" sz="quarter" idx="4294967295"/>
          </p:nvPr>
        </p:nvSpPr>
        <p:spPr>
          <a:xfrm>
            <a:off x="3742087" y="13106400"/>
            <a:ext cx="17085448" cy="609600"/>
          </a:xfrm>
          <a:prstGeom prst="rect">
            <a:avLst/>
          </a:prstGeom>
        </p:spPr>
        <p:txBody>
          <a:bodyPr/>
          <a:lstStyle/>
          <a:p>
            <a:pPr>
              <a:defRPr/>
            </a:pPr>
            <a:r>
              <a:rPr lang="en-US"/>
              <a:t>_</a:t>
            </a:r>
            <a:endParaRPr lang="hu-HU"/>
          </a:p>
        </p:txBody>
      </p:sp>
    </p:spTree>
    <p:extLst>
      <p:ext uri="{BB962C8B-B14F-4D97-AF65-F5344CB8AC3E}">
        <p14:creationId xmlns:p14="http://schemas.microsoft.com/office/powerpoint/2010/main" val="653085932"/>
      </p:ext>
    </p:extLst>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p:cNvSpPr>
            <a:spLocks noGrp="1"/>
          </p:cNvSpPr>
          <p:nvPr>
            <p:ph type="ftr" sz="quarter" idx="4294967295"/>
          </p:nvPr>
        </p:nvSpPr>
        <p:spPr>
          <a:xfrm>
            <a:off x="3742087" y="13106400"/>
            <a:ext cx="17085448" cy="609600"/>
          </a:xfrm>
          <a:prstGeom prst="rect">
            <a:avLst/>
          </a:prstGeom>
        </p:spPr>
        <p:txBody>
          <a:bodyPr/>
          <a:lstStyle/>
          <a:p>
            <a:pPr>
              <a:defRPr/>
            </a:pPr>
            <a:r>
              <a:rPr lang="en-US"/>
              <a:t>_</a:t>
            </a:r>
            <a:endParaRPr lang="hu-HU"/>
          </a:p>
        </p:txBody>
      </p:sp>
      <p:sp>
        <p:nvSpPr>
          <p:cNvPr id="13" name="Cím 5"/>
          <p:cNvSpPr>
            <a:spLocks noGrp="1"/>
          </p:cNvSpPr>
          <p:nvPr>
            <p:ph type="title"/>
          </p:nvPr>
        </p:nvSpPr>
        <p:spPr>
          <a:xfrm>
            <a:off x="1675964" y="730251"/>
            <a:ext cx="21025723" cy="2651126"/>
          </a:xfrm>
        </p:spPr>
        <p:txBody>
          <a:bodyPr/>
          <a:lstStyle/>
          <a:p>
            <a:r>
              <a:rPr lang="es-ES" dirty="0"/>
              <a:t>Creación del Equipo</a:t>
            </a:r>
            <a:endParaRPr lang="en-US" dirty="0"/>
          </a:p>
        </p:txBody>
      </p:sp>
    </p:spTree>
    <p:extLst>
      <p:ext uri="{BB962C8B-B14F-4D97-AF65-F5344CB8AC3E}">
        <p14:creationId xmlns:p14="http://schemas.microsoft.com/office/powerpoint/2010/main" val="1265929129"/>
      </p:ext>
    </p:extLst>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s-ES" dirty="0"/>
              <a:t>Equipo</a:t>
            </a:r>
            <a:r>
              <a:rPr lang="hu-HU" dirty="0"/>
              <a:t> GMAT	</a:t>
            </a:r>
            <a:endParaRPr lang="en-US" dirty="0"/>
          </a:p>
        </p:txBody>
      </p:sp>
      <p:sp>
        <p:nvSpPr>
          <p:cNvPr id="3" name="Tartalom helye 2"/>
          <p:cNvSpPr>
            <a:spLocks noGrp="1"/>
          </p:cNvSpPr>
          <p:nvPr>
            <p:ph idx="1"/>
          </p:nvPr>
        </p:nvSpPr>
        <p:spPr/>
        <p:txBody>
          <a:bodyPr/>
          <a:lstStyle/>
          <a:p>
            <a:endParaRPr lang="en-US"/>
          </a:p>
        </p:txBody>
      </p:sp>
      <p:sp>
        <p:nvSpPr>
          <p:cNvPr id="4" name="Élőláb helye 3"/>
          <p:cNvSpPr>
            <a:spLocks noGrp="1"/>
          </p:cNvSpPr>
          <p:nvPr>
            <p:ph type="ftr" sz="quarter" idx="4294967295"/>
          </p:nvPr>
        </p:nvSpPr>
        <p:spPr>
          <a:xfrm>
            <a:off x="3742087" y="13106400"/>
            <a:ext cx="17085448" cy="609600"/>
          </a:xfrm>
          <a:prstGeom prst="rect">
            <a:avLst/>
          </a:prstGeom>
        </p:spPr>
        <p:txBody>
          <a:bodyPr/>
          <a:lstStyle/>
          <a:p>
            <a:pPr>
              <a:defRPr/>
            </a:pPr>
            <a:r>
              <a:rPr lang="en-US"/>
              <a:t>_</a:t>
            </a:r>
            <a:endParaRPr lang="hu-HU"/>
          </a:p>
        </p:txBody>
      </p:sp>
    </p:spTree>
    <p:extLst>
      <p:ext uri="{BB962C8B-B14F-4D97-AF65-F5344CB8AC3E}">
        <p14:creationId xmlns:p14="http://schemas.microsoft.com/office/powerpoint/2010/main" val="3230368666"/>
      </p:ext>
    </p:extLst>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s-ES" dirty="0"/>
              <a:t>Equipo</a:t>
            </a:r>
            <a:r>
              <a:rPr lang="hu-HU" dirty="0"/>
              <a:t> e-kofa</a:t>
            </a:r>
            <a:endParaRPr lang="en-US" dirty="0"/>
          </a:p>
        </p:txBody>
      </p:sp>
      <p:sp>
        <p:nvSpPr>
          <p:cNvPr id="3" name="Tartalom helye 2"/>
          <p:cNvSpPr>
            <a:spLocks noGrp="1"/>
          </p:cNvSpPr>
          <p:nvPr>
            <p:ph idx="1"/>
          </p:nvPr>
        </p:nvSpPr>
        <p:spPr/>
        <p:txBody>
          <a:bodyPr/>
          <a:lstStyle/>
          <a:p>
            <a:endParaRPr lang="en-US"/>
          </a:p>
        </p:txBody>
      </p:sp>
      <p:sp>
        <p:nvSpPr>
          <p:cNvPr id="4" name="Élőláb helye 3"/>
          <p:cNvSpPr>
            <a:spLocks noGrp="1"/>
          </p:cNvSpPr>
          <p:nvPr>
            <p:ph type="ftr" sz="quarter" idx="4294967295"/>
          </p:nvPr>
        </p:nvSpPr>
        <p:spPr>
          <a:xfrm>
            <a:off x="3742087" y="13106400"/>
            <a:ext cx="17085448" cy="609600"/>
          </a:xfrm>
          <a:prstGeom prst="rect">
            <a:avLst/>
          </a:prstGeom>
        </p:spPr>
        <p:txBody>
          <a:bodyPr/>
          <a:lstStyle/>
          <a:p>
            <a:pPr>
              <a:defRPr/>
            </a:pPr>
            <a:r>
              <a:rPr lang="en-US"/>
              <a:t>_</a:t>
            </a:r>
            <a:endParaRPr lang="hu-HU"/>
          </a:p>
        </p:txBody>
      </p:sp>
    </p:spTree>
    <p:extLst>
      <p:ext uri="{BB962C8B-B14F-4D97-AF65-F5344CB8AC3E}">
        <p14:creationId xmlns:p14="http://schemas.microsoft.com/office/powerpoint/2010/main" val="1116873478"/>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p:cNvSpPr>
            <a:spLocks noGrp="1"/>
          </p:cNvSpPr>
          <p:nvPr>
            <p:ph type="ftr" sz="quarter" idx="4294967295"/>
          </p:nvPr>
        </p:nvSpPr>
        <p:spPr>
          <a:xfrm>
            <a:off x="3742087" y="13106400"/>
            <a:ext cx="17085448" cy="609600"/>
          </a:xfrm>
          <a:prstGeom prst="rect">
            <a:avLst/>
          </a:prstGeom>
        </p:spPr>
        <p:txBody>
          <a:bodyPr/>
          <a:lstStyle/>
          <a:p>
            <a:pPr>
              <a:defRPr/>
            </a:pPr>
            <a:r>
              <a:rPr lang="en-US"/>
              <a:t>_</a:t>
            </a:r>
            <a:endParaRPr lang="hu-HU"/>
          </a:p>
        </p:txBody>
      </p:sp>
      <p:pic>
        <p:nvPicPr>
          <p:cNvPr id="1026" name="Picture 2"/>
          <p:cNvPicPr>
            <a:picLocks noChangeAspect="1" noChangeArrowheads="1"/>
          </p:cNvPicPr>
          <p:nvPr/>
        </p:nvPicPr>
        <p:blipFill>
          <a:blip r:embed="rId3" cstate="print"/>
          <a:srcRect/>
          <a:stretch>
            <a:fillRect/>
          </a:stretch>
        </p:blipFill>
        <p:spPr bwMode="auto">
          <a:xfrm>
            <a:off x="4368335" y="2588921"/>
            <a:ext cx="15506700" cy="9467850"/>
          </a:xfrm>
          <a:prstGeom prst="rect">
            <a:avLst/>
          </a:prstGeom>
          <a:noFill/>
          <a:ln w="9525">
            <a:noFill/>
            <a:miter lim="800000"/>
            <a:headEnd/>
            <a:tailEnd/>
          </a:ln>
        </p:spPr>
      </p:pic>
      <p:sp>
        <p:nvSpPr>
          <p:cNvPr id="13" name="Cím 12"/>
          <p:cNvSpPr>
            <a:spLocks noGrp="1"/>
          </p:cNvSpPr>
          <p:nvPr>
            <p:ph type="title"/>
          </p:nvPr>
        </p:nvSpPr>
        <p:spPr>
          <a:xfrm>
            <a:off x="4368335" y="302919"/>
            <a:ext cx="16459200" cy="2286002"/>
          </a:xfrm>
        </p:spPr>
        <p:txBody>
          <a:bodyPr anchor="t">
            <a:normAutofit fontScale="90000"/>
          </a:bodyPr>
          <a:lstStyle/>
          <a:p>
            <a:pPr>
              <a:defRPr/>
            </a:pPr>
            <a:r>
              <a:rPr lang="es-ES" dirty="0" smtClean="0"/>
              <a:t>Proceso de Emprendimiento</a:t>
            </a:r>
            <a:br>
              <a:rPr lang="es-ES" dirty="0" smtClean="0"/>
            </a:br>
            <a:r>
              <a:rPr lang="es-ES" dirty="0" smtClean="0"/>
              <a:t>¿Dónde nos encontramos?</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3956707586"/>
      </p:ext>
    </p:extLst>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s-ES" dirty="0"/>
              <a:t>Hasta luego</a:t>
            </a:r>
            <a:endParaRPr lang="en-GB" dirty="0"/>
          </a:p>
        </p:txBody>
      </p:sp>
      <p:sp>
        <p:nvSpPr>
          <p:cNvPr id="11" name="Lekerekített téglalap 10"/>
          <p:cNvSpPr/>
          <p:nvPr/>
        </p:nvSpPr>
        <p:spPr bwMode="auto">
          <a:xfrm>
            <a:off x="4616397" y="2969568"/>
            <a:ext cx="7428412" cy="9217024"/>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bodyPr>
          <a:lstStyle/>
          <a:p>
            <a:pPr algn="ctr" defTabSz="1828800" eaLnBrk="0" fontAlgn="base" hangingPunct="0">
              <a:spcBef>
                <a:spcPct val="0"/>
              </a:spcBef>
              <a:spcAft>
                <a:spcPct val="0"/>
              </a:spcAft>
            </a:pPr>
            <a:r>
              <a:rPr lang="es-ES" sz="7200" dirty="0">
                <a:solidFill>
                  <a:schemeClr val="bg1"/>
                </a:solidFill>
              </a:rPr>
              <a:t>HAZ</a:t>
            </a:r>
          </a:p>
          <a:p>
            <a:pPr algn="ctr" defTabSz="1828800" eaLnBrk="0" fontAlgn="base" hangingPunct="0">
              <a:spcBef>
                <a:spcPct val="0"/>
              </a:spcBef>
              <a:spcAft>
                <a:spcPct val="0"/>
              </a:spcAft>
            </a:pPr>
            <a:r>
              <a:rPr lang="es-ES" sz="7200" dirty="0">
                <a:solidFill>
                  <a:schemeClr val="bg1"/>
                </a:solidFill>
              </a:rPr>
              <a:t>La primera investigación de mercado</a:t>
            </a:r>
            <a:endParaRPr lang="hu-HU" sz="7200" dirty="0">
              <a:solidFill>
                <a:schemeClr val="bg1"/>
              </a:solidFill>
            </a:endParaRPr>
          </a:p>
          <a:p>
            <a:pPr algn="ctr" defTabSz="1828800" eaLnBrk="0" fontAlgn="base" hangingPunct="0">
              <a:spcBef>
                <a:spcPct val="0"/>
              </a:spcBef>
              <a:spcAft>
                <a:spcPct val="0"/>
              </a:spcAft>
            </a:pPr>
            <a:endParaRPr lang="hu-HU" sz="7200" dirty="0">
              <a:solidFill>
                <a:schemeClr val="bg1"/>
              </a:solidFill>
            </a:endParaRPr>
          </a:p>
          <a:p>
            <a:pPr algn="ctr" defTabSz="1828800" eaLnBrk="0" fontAlgn="base" hangingPunct="0">
              <a:spcBef>
                <a:spcPct val="0"/>
              </a:spcBef>
              <a:spcAft>
                <a:spcPct val="0"/>
              </a:spcAft>
            </a:pPr>
            <a:r>
              <a:rPr lang="es-ES" sz="7200" dirty="0">
                <a:solidFill>
                  <a:schemeClr val="bg1"/>
                </a:solidFill>
              </a:rPr>
              <a:t>Sal de la teoría</a:t>
            </a:r>
            <a:r>
              <a:rPr lang="hu-HU" sz="16000" dirty="0">
                <a:solidFill>
                  <a:schemeClr val="bg1"/>
                </a:solidFill>
              </a:rPr>
              <a:t>!</a:t>
            </a:r>
            <a:endParaRPr lang="hu-HU" sz="7200" dirty="0">
              <a:solidFill>
                <a:schemeClr val="bg1"/>
              </a:solidFill>
            </a:endParaRPr>
          </a:p>
        </p:txBody>
      </p:sp>
      <p:sp>
        <p:nvSpPr>
          <p:cNvPr id="2050" name="AutoShape 2" descr="Image result for felkiáltójel"/>
          <p:cNvSpPr>
            <a:spLocks noChangeAspect="1" noChangeArrowheads="1"/>
          </p:cNvSpPr>
          <p:nvPr/>
        </p:nvSpPr>
        <p:spPr bwMode="auto">
          <a:xfrm>
            <a:off x="3355975" y="-288925"/>
            <a:ext cx="609600" cy="609602"/>
          </a:xfrm>
          <a:prstGeom prst="rect">
            <a:avLst/>
          </a:prstGeom>
          <a:noFill/>
        </p:spPr>
        <p:txBody>
          <a:bodyPr vert="horz" wrap="square" lIns="182880" tIns="91440" rIns="182880" bIns="91440" numCol="1" anchor="t" anchorCtr="0" compatLnSpc="1">
            <a:prstTxWarp prst="textNoShape">
              <a:avLst/>
            </a:prstTxWarp>
          </a:bodyPr>
          <a:lstStyle/>
          <a:p>
            <a:endParaRPr lang="en-US" sz="7200"/>
          </a:p>
        </p:txBody>
      </p:sp>
      <p:pic>
        <p:nvPicPr>
          <p:cNvPr id="2052" name="Picture 4" descr="http://kerzhaev.ru/wp-content/uploads/2012/10/man-with-symbol-05.png"/>
          <p:cNvPicPr>
            <a:picLocks noChangeAspect="1" noChangeArrowheads="1"/>
          </p:cNvPicPr>
          <p:nvPr/>
        </p:nvPicPr>
        <p:blipFill>
          <a:blip r:embed="rId2" cstate="print"/>
          <a:srcRect/>
          <a:stretch>
            <a:fillRect/>
          </a:stretch>
        </p:blipFill>
        <p:spPr bwMode="auto">
          <a:xfrm>
            <a:off x="11900793" y="3277888"/>
            <a:ext cx="8908704" cy="8908704"/>
          </a:xfrm>
          <a:prstGeom prst="rect">
            <a:avLst/>
          </a:prstGeom>
          <a:noFill/>
        </p:spPr>
      </p:pic>
    </p:spTree>
    <p:extLst>
      <p:ext uri="{BB962C8B-B14F-4D97-AF65-F5344CB8AC3E}">
        <p14:creationId xmlns:p14="http://schemas.microsoft.com/office/powerpoint/2010/main" val="1121399255"/>
      </p:ext>
    </p:extLst>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email">
            <a:extLst>
              <a:ext uri="{28A0092B-C50C-407E-A947-70E740481C1C}">
                <a14:useLocalDpi xmlns:a14="http://schemas.microsoft.com/office/drawing/2010/main" val="0"/>
              </a:ext>
            </a:extLst>
          </a:blip>
          <a:srcRect t="23408"/>
          <a:stretch/>
        </p:blipFill>
        <p:spPr>
          <a:xfrm>
            <a:off x="0" y="-182881"/>
            <a:ext cx="24377650" cy="12268201"/>
          </a:xfrm>
          <a:prstGeom prst="rect">
            <a:avLst/>
          </a:prstGeom>
        </p:spPr>
      </p:pic>
      <p:sp>
        <p:nvSpPr>
          <p:cNvPr id="3" name="Retângulo 2">
            <a:extLst>
              <a:ext uri="{FF2B5EF4-FFF2-40B4-BE49-F238E27FC236}">
                <a16:creationId xmlns:a16="http://schemas.microsoft.com/office/drawing/2014/main" xmlns="" id="{8AE697E7-F666-4DFD-A643-3B1B0EEE6105}"/>
              </a:ext>
            </a:extLst>
          </p:cNvPr>
          <p:cNvSpPr/>
          <p:nvPr/>
        </p:nvSpPr>
        <p:spPr>
          <a:xfrm>
            <a:off x="22988337" y="12464716"/>
            <a:ext cx="1106905" cy="1042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0" name="Gráfico 9">
            <a:extLst>
              <a:ext uri="{FF2B5EF4-FFF2-40B4-BE49-F238E27FC236}">
                <a16:creationId xmlns:a16="http://schemas.microsoft.com/office/drawing/2014/main" xmlns="" id="{510816BD-0F0E-4823-93B1-70F9C5EFC182}"/>
              </a:ext>
            </a:extLst>
          </p:cNvPr>
          <p:cNvPicPr>
            <a:picLocks noChangeAspect="1"/>
          </p:cNvPicPr>
          <p:nvPr/>
        </p:nvPicPr>
        <p:blipFill>
          <a:blip r:embed="rId4" cstate="print">
            <a:extLst>
              <a:ext uri="{96DAC541-7B7A-43D3-8B79-37D633B846F1}">
                <asvg:svgBlip xmlns:asvg="http://schemas.microsoft.com/office/drawing/2016/SVG/main" xmlns="" r:embed="rId5"/>
              </a:ext>
            </a:extLst>
          </a:blip>
          <a:stretch>
            <a:fillRect/>
          </a:stretch>
        </p:blipFill>
        <p:spPr>
          <a:xfrm>
            <a:off x="-1101731" y="6638716"/>
            <a:ext cx="7431098" cy="3429737"/>
          </a:xfrm>
          <a:prstGeom prst="rect">
            <a:avLst/>
          </a:prstGeom>
        </p:spPr>
      </p:pic>
      <p:pic>
        <p:nvPicPr>
          <p:cNvPr id="12" name="Gráfico 11">
            <a:extLst>
              <a:ext uri="{FF2B5EF4-FFF2-40B4-BE49-F238E27FC236}">
                <a16:creationId xmlns:a16="http://schemas.microsoft.com/office/drawing/2014/main" xmlns="" id="{B7A1E26D-64FF-4395-94F3-E1EB6E37426D}"/>
              </a:ext>
            </a:extLst>
          </p:cNvPr>
          <p:cNvPicPr>
            <a:picLocks noChangeAspect="1"/>
          </p:cNvPicPr>
          <p:nvPr/>
        </p:nvPicPr>
        <p:blipFill>
          <a:blip r:embed="rId6" cstate="print">
            <a:extLst>
              <a:ext uri="{96DAC541-7B7A-43D3-8B79-37D633B846F1}">
                <asvg:svgBlip xmlns:asvg="http://schemas.microsoft.com/office/drawing/2016/SVG/main" xmlns="" r:embed="rId7"/>
              </a:ext>
            </a:extLst>
          </a:blip>
          <a:stretch>
            <a:fillRect/>
          </a:stretch>
        </p:blipFill>
        <p:spPr>
          <a:xfrm>
            <a:off x="1618095" y="9041460"/>
            <a:ext cx="5600277" cy="784039"/>
          </a:xfrm>
          <a:prstGeom prst="rect">
            <a:avLst/>
          </a:prstGeom>
        </p:spPr>
      </p:pic>
      <p:pic>
        <p:nvPicPr>
          <p:cNvPr id="7" name="Imagem 6">
            <a:extLst>
              <a:ext uri="{FF2B5EF4-FFF2-40B4-BE49-F238E27FC236}">
                <a16:creationId xmlns:a16="http://schemas.microsoft.com/office/drawing/2014/main" xmlns="" id="{AAE1B924-A435-43B9-BFEE-BEA9BA678DDD}"/>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8967938" y="8547422"/>
            <a:ext cx="5409712" cy="3042061"/>
          </a:xfrm>
          <a:prstGeom prst="rect">
            <a:avLst/>
          </a:prstGeom>
        </p:spPr>
      </p:pic>
      <p:pic>
        <p:nvPicPr>
          <p:cNvPr id="15" name="Gráfico 14">
            <a:extLst>
              <a:ext uri="{FF2B5EF4-FFF2-40B4-BE49-F238E27FC236}">
                <a16:creationId xmlns:a16="http://schemas.microsoft.com/office/drawing/2014/main" xmlns="" id="{8E68C16E-2542-4B77-B9BF-C3588BF6FB3D}"/>
              </a:ext>
            </a:extLst>
          </p:cNvPr>
          <p:cNvPicPr>
            <a:picLocks noChangeAspect="1"/>
          </p:cNvPicPr>
          <p:nvPr/>
        </p:nvPicPr>
        <p:blipFill>
          <a:blip r:embed="rId9" cstate="print">
            <a:extLst>
              <a:ext uri="{96DAC541-7B7A-43D3-8B79-37D633B846F1}">
                <asvg:svgBlip xmlns:asvg="http://schemas.microsoft.com/office/drawing/2016/SVG/main" xmlns="" r:embed="rId10"/>
              </a:ext>
            </a:extLst>
          </a:blip>
          <a:stretch>
            <a:fillRect/>
          </a:stretch>
        </p:blipFill>
        <p:spPr>
          <a:xfrm>
            <a:off x="1656194" y="10383645"/>
            <a:ext cx="5600277" cy="494142"/>
          </a:xfrm>
          <a:prstGeom prst="rect">
            <a:avLst/>
          </a:prstGeom>
        </p:spPr>
      </p:pic>
      <p:grpSp>
        <p:nvGrpSpPr>
          <p:cNvPr id="9" name="Agrupar 25">
            <a:extLst>
              <a:ext uri="{FF2B5EF4-FFF2-40B4-BE49-F238E27FC236}">
                <a16:creationId xmlns:a16="http://schemas.microsoft.com/office/drawing/2014/main" xmlns="" id="{D9947196-84A9-40F6-A7D6-7D067BF70282}"/>
              </a:ext>
            </a:extLst>
          </p:cNvPr>
          <p:cNvGrpSpPr/>
          <p:nvPr/>
        </p:nvGrpSpPr>
        <p:grpSpPr>
          <a:xfrm>
            <a:off x="8909892" y="9473231"/>
            <a:ext cx="9424759" cy="1529998"/>
            <a:chOff x="10201325" y="7995712"/>
            <a:chExt cx="9424759" cy="1529998"/>
          </a:xfrm>
        </p:grpSpPr>
        <p:pic>
          <p:nvPicPr>
            <p:cNvPr id="11" name="Imagem 4">
              <a:extLst>
                <a:ext uri="{FF2B5EF4-FFF2-40B4-BE49-F238E27FC236}">
                  <a16:creationId xmlns:a16="http://schemas.microsoft.com/office/drawing/2014/main" xmlns="" id="{291D81CF-6FFB-4C20-AE07-ECBC4E70C048}"/>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13662992" y="8010286"/>
              <a:ext cx="484188" cy="484188"/>
            </a:xfrm>
            <a:prstGeom prst="rect">
              <a:avLst/>
            </a:prstGeom>
          </p:spPr>
        </p:pic>
        <p:pic>
          <p:nvPicPr>
            <p:cNvPr id="13" name="Imagem 7">
              <a:extLst>
                <a:ext uri="{FF2B5EF4-FFF2-40B4-BE49-F238E27FC236}">
                  <a16:creationId xmlns:a16="http://schemas.microsoft.com/office/drawing/2014/main" xmlns="" id="{CCBF5A91-E2DF-4DA7-9875-E9F947EE965F}"/>
                </a:ext>
              </a:extLst>
            </p:cNvPr>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13659516" y="8908812"/>
              <a:ext cx="484188" cy="484188"/>
            </a:xfrm>
            <a:prstGeom prst="rect">
              <a:avLst/>
            </a:prstGeom>
          </p:spPr>
        </p:pic>
        <p:pic>
          <p:nvPicPr>
            <p:cNvPr id="17" name="Imagem 16">
              <a:extLst>
                <a:ext uri="{FF2B5EF4-FFF2-40B4-BE49-F238E27FC236}">
                  <a16:creationId xmlns:a16="http://schemas.microsoft.com/office/drawing/2014/main" xmlns="" id="{88B21E9F-2A1C-4B0C-9A2D-6039C6279C67}"/>
                </a:ext>
              </a:extLst>
            </p:cNvPr>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10201325" y="7995712"/>
              <a:ext cx="513335" cy="513335"/>
            </a:xfrm>
            <a:prstGeom prst="rect">
              <a:avLst/>
            </a:prstGeom>
          </p:spPr>
        </p:pic>
        <p:pic>
          <p:nvPicPr>
            <p:cNvPr id="18" name="Imagem 18">
              <a:extLst>
                <a:ext uri="{FF2B5EF4-FFF2-40B4-BE49-F238E27FC236}">
                  <a16:creationId xmlns:a16="http://schemas.microsoft.com/office/drawing/2014/main" xmlns="" id="{EF52942A-20E3-4F9A-AFDB-5B2262D6E4A1}"/>
                </a:ext>
              </a:extLst>
            </p:cNvPr>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10201326" y="8933714"/>
              <a:ext cx="513335" cy="515902"/>
            </a:xfrm>
            <a:prstGeom prst="rect">
              <a:avLst/>
            </a:prstGeom>
          </p:spPr>
        </p:pic>
        <p:sp>
          <p:nvSpPr>
            <p:cNvPr id="19" name="CaixaDeTexto 19">
              <a:extLst>
                <a:ext uri="{FF2B5EF4-FFF2-40B4-BE49-F238E27FC236}">
                  <a16:creationId xmlns:a16="http://schemas.microsoft.com/office/drawing/2014/main" xmlns="" id="{281826FC-1C6F-4017-9EBD-F37B51CE11C3}"/>
                </a:ext>
              </a:extLst>
            </p:cNvPr>
            <p:cNvSpPr txBox="1"/>
            <p:nvPr/>
          </p:nvSpPr>
          <p:spPr>
            <a:xfrm>
              <a:off x="10982326" y="8067713"/>
              <a:ext cx="2190292" cy="523220"/>
            </a:xfrm>
            <a:prstGeom prst="rect">
              <a:avLst/>
            </a:prstGeom>
            <a:noFill/>
          </p:spPr>
          <p:txBody>
            <a:bodyPr wrap="square" rtlCol="0">
              <a:spAutoFit/>
            </a:bodyPr>
            <a:lstStyle/>
            <a:p>
              <a:r>
                <a:rPr lang="pt-PT" sz="2800" b="1" dirty="0">
                  <a:solidFill>
                    <a:schemeClr val="bg1"/>
                  </a:solidFill>
                  <a:latin typeface="Comfortaa" panose="020F0403060000060003" pitchFamily="34" charset="0"/>
                </a:rPr>
                <a:t>@</a:t>
              </a:r>
              <a:r>
                <a:rPr lang="pt-PT" sz="2800" b="1" dirty="0" err="1">
                  <a:solidFill>
                    <a:schemeClr val="bg1"/>
                  </a:solidFill>
                  <a:latin typeface="Comfortaa" panose="020F0403060000060003" pitchFamily="34" charset="0"/>
                </a:rPr>
                <a:t>ifempower</a:t>
              </a:r>
              <a:endParaRPr lang="pt-PT" sz="2800" b="1" dirty="0">
                <a:solidFill>
                  <a:schemeClr val="bg1"/>
                </a:solidFill>
                <a:latin typeface="Comfortaa" panose="020F0403060000060003" pitchFamily="34" charset="0"/>
              </a:endParaRPr>
            </a:p>
          </p:txBody>
        </p:sp>
        <p:sp>
          <p:nvSpPr>
            <p:cNvPr id="20" name="CaixaDeTexto 21">
              <a:extLst>
                <a:ext uri="{FF2B5EF4-FFF2-40B4-BE49-F238E27FC236}">
                  <a16:creationId xmlns:a16="http://schemas.microsoft.com/office/drawing/2014/main" xmlns="" id="{1DE08AAD-5AB3-45BA-B389-45448B83F661}"/>
                </a:ext>
              </a:extLst>
            </p:cNvPr>
            <p:cNvSpPr txBox="1"/>
            <p:nvPr/>
          </p:nvSpPr>
          <p:spPr>
            <a:xfrm>
              <a:off x="10982326" y="9002490"/>
              <a:ext cx="2190292" cy="523220"/>
            </a:xfrm>
            <a:prstGeom prst="rect">
              <a:avLst/>
            </a:prstGeom>
            <a:noFill/>
          </p:spPr>
          <p:txBody>
            <a:bodyPr wrap="square" rtlCol="0">
              <a:spAutoFit/>
            </a:bodyPr>
            <a:lstStyle/>
            <a:p>
              <a:r>
                <a:rPr lang="pt-PT" sz="2800" b="1" dirty="0">
                  <a:solidFill>
                    <a:schemeClr val="bg1"/>
                  </a:solidFill>
                  <a:latin typeface="Comfortaa" panose="020F0403060000060003" pitchFamily="34" charset="0"/>
                </a:rPr>
                <a:t>@</a:t>
              </a:r>
              <a:r>
                <a:rPr lang="pt-PT" sz="2800" b="1" dirty="0" err="1">
                  <a:solidFill>
                    <a:schemeClr val="bg1"/>
                  </a:solidFill>
                  <a:latin typeface="Comfortaa" panose="020F0403060000060003" pitchFamily="34" charset="0"/>
                </a:rPr>
                <a:t>ifempower</a:t>
              </a:r>
              <a:endParaRPr lang="pt-PT" sz="2800" b="1" dirty="0">
                <a:solidFill>
                  <a:schemeClr val="bg1"/>
                </a:solidFill>
                <a:latin typeface="Comfortaa" panose="020F0403060000060003" pitchFamily="34" charset="0"/>
              </a:endParaRPr>
            </a:p>
          </p:txBody>
        </p:sp>
        <p:sp>
          <p:nvSpPr>
            <p:cNvPr id="21" name="CaixaDeTexto 22">
              <a:extLst>
                <a:ext uri="{FF2B5EF4-FFF2-40B4-BE49-F238E27FC236}">
                  <a16:creationId xmlns:a16="http://schemas.microsoft.com/office/drawing/2014/main" xmlns="" id="{2BCD435A-8104-4236-9146-C0A8C123C4C7}"/>
                </a:ext>
              </a:extLst>
            </p:cNvPr>
            <p:cNvSpPr txBox="1"/>
            <p:nvPr/>
          </p:nvSpPr>
          <p:spPr>
            <a:xfrm>
              <a:off x="14463535" y="8067714"/>
              <a:ext cx="5162549" cy="523220"/>
            </a:xfrm>
            <a:prstGeom prst="rect">
              <a:avLst/>
            </a:prstGeom>
            <a:noFill/>
          </p:spPr>
          <p:txBody>
            <a:bodyPr wrap="square" rtlCol="0">
              <a:spAutoFit/>
            </a:bodyPr>
            <a:lstStyle/>
            <a:p>
              <a:r>
                <a:rPr lang="pt-PT" sz="2800" b="1" dirty="0">
                  <a:solidFill>
                    <a:schemeClr val="bg1"/>
                  </a:solidFill>
                  <a:latin typeface="Comfortaa" panose="020F0403060000060003" pitchFamily="34" charset="0"/>
                </a:rPr>
                <a:t>facebook.com/ifempower.eu/</a:t>
              </a:r>
            </a:p>
          </p:txBody>
        </p:sp>
        <p:sp>
          <p:nvSpPr>
            <p:cNvPr id="22" name="CaixaDeTexto 23">
              <a:extLst>
                <a:ext uri="{FF2B5EF4-FFF2-40B4-BE49-F238E27FC236}">
                  <a16:creationId xmlns:a16="http://schemas.microsoft.com/office/drawing/2014/main" xmlns="" id="{5E147F09-3D35-4697-BBBC-1344D360A36C}"/>
                </a:ext>
              </a:extLst>
            </p:cNvPr>
            <p:cNvSpPr txBox="1"/>
            <p:nvPr/>
          </p:nvSpPr>
          <p:spPr>
            <a:xfrm>
              <a:off x="14463534" y="8966240"/>
              <a:ext cx="5162549" cy="523220"/>
            </a:xfrm>
            <a:prstGeom prst="rect">
              <a:avLst/>
            </a:prstGeom>
            <a:noFill/>
          </p:spPr>
          <p:txBody>
            <a:bodyPr wrap="square" rtlCol="0">
              <a:spAutoFit/>
            </a:bodyPr>
            <a:lstStyle/>
            <a:p>
              <a:r>
                <a:rPr lang="pt-PT" sz="2800" b="1" dirty="0">
                  <a:solidFill>
                    <a:schemeClr val="bg1"/>
                  </a:solidFill>
                  <a:latin typeface="Comfortaa" panose="020F0403060000060003" pitchFamily="34" charset="0"/>
                </a:rPr>
                <a:t>linkedin.com/</a:t>
              </a:r>
              <a:r>
                <a:rPr lang="pt-PT" sz="2800" b="1" dirty="0" err="1">
                  <a:solidFill>
                    <a:schemeClr val="bg1"/>
                  </a:solidFill>
                  <a:latin typeface="Comfortaa" panose="020F0403060000060003" pitchFamily="34" charset="0"/>
                </a:rPr>
                <a:t>company</a:t>
              </a:r>
              <a:r>
                <a:rPr lang="pt-PT" sz="2800" b="1" dirty="0">
                  <a:solidFill>
                    <a:schemeClr val="bg1"/>
                  </a:solidFill>
                  <a:latin typeface="Comfortaa" panose="020F0403060000060003" pitchFamily="34" charset="0"/>
                </a:rPr>
                <a:t>/</a:t>
              </a:r>
              <a:r>
                <a:rPr lang="pt-PT" sz="2800" b="1" dirty="0" err="1">
                  <a:solidFill>
                    <a:schemeClr val="bg1"/>
                  </a:solidFill>
                  <a:latin typeface="Comfortaa" panose="020F0403060000060003" pitchFamily="34" charset="0"/>
                </a:rPr>
                <a:t>ifempower</a:t>
              </a:r>
              <a:r>
                <a:rPr lang="pt-PT" sz="2800" b="1" dirty="0">
                  <a:solidFill>
                    <a:schemeClr val="bg1"/>
                  </a:solidFill>
                  <a:latin typeface="Comfortaa" panose="020F0403060000060003" pitchFamily="34" charset="0"/>
                </a:rPr>
                <a:t>/</a:t>
              </a:r>
            </a:p>
          </p:txBody>
        </p:sp>
      </p:grpSp>
      <p:pic>
        <p:nvPicPr>
          <p:cNvPr id="1026" name="Picture 2"/>
          <p:cNvPicPr>
            <a:picLocks noChangeAspect="1" noChangeArrowheads="1"/>
          </p:cNvPicPr>
          <p:nvPr/>
        </p:nvPicPr>
        <p:blipFill>
          <a:blip r:embed="rId15" cstate="print"/>
          <a:srcRect/>
          <a:stretch>
            <a:fillRect/>
          </a:stretch>
        </p:blipFill>
        <p:spPr bwMode="auto">
          <a:xfrm>
            <a:off x="346841" y="7633022"/>
            <a:ext cx="4493172" cy="914400"/>
          </a:xfrm>
          <a:prstGeom prst="rect">
            <a:avLst/>
          </a:prstGeom>
          <a:noFill/>
          <a:ln w="9525">
            <a:noFill/>
            <a:miter lim="800000"/>
            <a:headEnd/>
            <a:tailEnd/>
          </a:ln>
        </p:spPr>
      </p:pic>
    </p:spTree>
    <p:extLst>
      <p:ext uri="{BB962C8B-B14F-4D97-AF65-F5344CB8AC3E}">
        <p14:creationId xmlns:p14="http://schemas.microsoft.com/office/powerpoint/2010/main" val="26592476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Élőláb helye 2"/>
          <p:cNvSpPr>
            <a:spLocks noGrp="1"/>
          </p:cNvSpPr>
          <p:nvPr>
            <p:ph type="ftr" sz="quarter" idx="4294967295"/>
          </p:nvPr>
        </p:nvSpPr>
        <p:spPr>
          <a:xfrm>
            <a:off x="3742087" y="13106400"/>
            <a:ext cx="17085448" cy="609600"/>
          </a:xfrm>
          <a:prstGeom prst="rect">
            <a:avLst/>
          </a:prstGeom>
        </p:spPr>
        <p:txBody>
          <a:bodyPr/>
          <a:lstStyle/>
          <a:p>
            <a:pPr>
              <a:defRPr/>
            </a:pPr>
            <a:r>
              <a:rPr lang="en-US"/>
              <a:t>_</a:t>
            </a:r>
            <a:endParaRPr lang="hu-HU"/>
          </a:p>
        </p:txBody>
      </p:sp>
      <p:pic>
        <p:nvPicPr>
          <p:cNvPr id="1027" name="Picture 3"/>
          <p:cNvPicPr>
            <a:picLocks noChangeAspect="1" noChangeArrowheads="1"/>
          </p:cNvPicPr>
          <p:nvPr/>
        </p:nvPicPr>
        <p:blipFill>
          <a:blip r:embed="rId2" cstate="print"/>
          <a:srcRect/>
          <a:stretch>
            <a:fillRect/>
          </a:stretch>
        </p:blipFill>
        <p:spPr bwMode="auto">
          <a:xfrm>
            <a:off x="4959350" y="1038225"/>
            <a:ext cx="14458950" cy="11639550"/>
          </a:xfrm>
          <a:prstGeom prst="rect">
            <a:avLst/>
          </a:prstGeom>
          <a:noFill/>
          <a:ln w="9525">
            <a:noFill/>
            <a:miter lim="800000"/>
            <a:headEnd/>
            <a:tailEnd/>
          </a:ln>
        </p:spPr>
      </p:pic>
      <p:sp>
        <p:nvSpPr>
          <p:cNvPr id="2" name="Title 1"/>
          <p:cNvSpPr>
            <a:spLocks noGrp="1"/>
          </p:cNvSpPr>
          <p:nvPr>
            <p:ph type="title"/>
          </p:nvPr>
        </p:nvSpPr>
        <p:spPr>
          <a:xfrm>
            <a:off x="1516938" y="233294"/>
            <a:ext cx="21025723" cy="2651126"/>
          </a:xfrm>
        </p:spPr>
        <p:txBody>
          <a:bodyPr/>
          <a:lstStyle/>
          <a:p>
            <a:r>
              <a:rPr lang="hu-HU" dirty="0"/>
              <a:t>MAP</a:t>
            </a:r>
            <a:r>
              <a:rPr lang="es-ES" dirty="0"/>
              <a:t>A</a:t>
            </a:r>
            <a:endParaRPr lang="en-US" dirty="0"/>
          </a:p>
        </p:txBody>
      </p:sp>
    </p:spTree>
    <p:extLst>
      <p:ext uri="{BB962C8B-B14F-4D97-AF65-F5344CB8AC3E}">
        <p14:creationId xmlns:p14="http://schemas.microsoft.com/office/powerpoint/2010/main" val="1680984163"/>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7045325" y="628650"/>
            <a:ext cx="10287000" cy="12458700"/>
          </a:xfrm>
          <a:prstGeom prst="rect">
            <a:avLst/>
          </a:prstGeom>
          <a:noFill/>
          <a:ln w="9525">
            <a:noFill/>
            <a:miter lim="800000"/>
            <a:headEnd/>
            <a:tailEnd/>
          </a:ln>
        </p:spPr>
      </p:pic>
      <p:sp>
        <p:nvSpPr>
          <p:cNvPr id="10" name="Szövegdoboz 9"/>
          <p:cNvSpPr txBox="1"/>
          <p:nvPr/>
        </p:nvSpPr>
        <p:spPr>
          <a:xfrm rot="19000984">
            <a:off x="6641079" y="6454808"/>
            <a:ext cx="10657184" cy="1323439"/>
          </a:xfrm>
          <a:prstGeom prst="rect">
            <a:avLst/>
          </a:prstGeom>
          <a:noFill/>
        </p:spPr>
        <p:txBody>
          <a:bodyPr wrap="square" rtlCol="0">
            <a:spAutoFit/>
          </a:bodyPr>
          <a:lstStyle/>
          <a:p>
            <a:pPr algn="ctr"/>
            <a:r>
              <a:rPr lang="hu-HU" sz="8000" dirty="0"/>
              <a:t>VERSI</a:t>
            </a:r>
            <a:r>
              <a:rPr lang="es-ES" sz="8000" dirty="0" err="1"/>
              <a:t>Ó</a:t>
            </a:r>
            <a:r>
              <a:rPr lang="hu-HU" sz="8000" dirty="0"/>
              <a:t>N</a:t>
            </a:r>
            <a:r>
              <a:rPr lang="es-ES" sz="8000" dirty="0"/>
              <a:t> DIGITAL</a:t>
            </a:r>
            <a:endParaRPr lang="en-US" sz="8000" dirty="0"/>
          </a:p>
        </p:txBody>
      </p:sp>
    </p:spTree>
    <p:extLst>
      <p:ext uri="{BB962C8B-B14F-4D97-AF65-F5344CB8AC3E}">
        <p14:creationId xmlns:p14="http://schemas.microsoft.com/office/powerpoint/2010/main" val="364044122"/>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Imagen 59">
            <a:extLst>
              <a:ext uri="{FF2B5EF4-FFF2-40B4-BE49-F238E27FC236}">
                <a16:creationId xmlns:a16="http://schemas.microsoft.com/office/drawing/2014/main" xmlns="" id="{CDAC7116-B0F1-49BB-9DAE-29E05A094B66}"/>
              </a:ext>
            </a:extLst>
          </p:cNvPr>
          <p:cNvPicPr>
            <a:picLocks noChangeAspect="1"/>
          </p:cNvPicPr>
          <p:nvPr/>
        </p:nvPicPr>
        <p:blipFill>
          <a:blip r:embed="rId2" cstate="print"/>
          <a:stretch>
            <a:fillRect/>
          </a:stretch>
        </p:blipFill>
        <p:spPr>
          <a:xfrm rot="162252">
            <a:off x="12892512" y="8377156"/>
            <a:ext cx="5878701" cy="5221056"/>
          </a:xfrm>
          <a:prstGeom prst="rect">
            <a:avLst/>
          </a:prstGeom>
        </p:spPr>
      </p:pic>
      <p:pic>
        <p:nvPicPr>
          <p:cNvPr id="59" name="Imagen 58">
            <a:extLst>
              <a:ext uri="{FF2B5EF4-FFF2-40B4-BE49-F238E27FC236}">
                <a16:creationId xmlns:a16="http://schemas.microsoft.com/office/drawing/2014/main" xmlns="" id="{F96BE311-78C9-409A-8EB8-62A2AB9E87DC}"/>
              </a:ext>
            </a:extLst>
          </p:cNvPr>
          <p:cNvPicPr>
            <a:picLocks noChangeAspect="1"/>
          </p:cNvPicPr>
          <p:nvPr/>
        </p:nvPicPr>
        <p:blipFill>
          <a:blip r:embed="rId3" cstate="print"/>
          <a:stretch>
            <a:fillRect/>
          </a:stretch>
        </p:blipFill>
        <p:spPr>
          <a:xfrm>
            <a:off x="13770336" y="5859313"/>
            <a:ext cx="4273336" cy="2432966"/>
          </a:xfrm>
          <a:prstGeom prst="rect">
            <a:avLst/>
          </a:prstGeom>
        </p:spPr>
      </p:pic>
      <p:pic>
        <p:nvPicPr>
          <p:cNvPr id="58" name="Imagen 57">
            <a:extLst>
              <a:ext uri="{FF2B5EF4-FFF2-40B4-BE49-F238E27FC236}">
                <a16:creationId xmlns:a16="http://schemas.microsoft.com/office/drawing/2014/main" xmlns="" id="{8C67F3EC-5448-4E33-8F6F-2F7B8BEE744E}"/>
              </a:ext>
            </a:extLst>
          </p:cNvPr>
          <p:cNvPicPr>
            <a:picLocks noChangeAspect="1"/>
          </p:cNvPicPr>
          <p:nvPr/>
        </p:nvPicPr>
        <p:blipFill>
          <a:blip r:embed="rId4" cstate="print"/>
          <a:stretch>
            <a:fillRect/>
          </a:stretch>
        </p:blipFill>
        <p:spPr>
          <a:xfrm>
            <a:off x="6500980" y="5781968"/>
            <a:ext cx="4481684" cy="2624394"/>
          </a:xfrm>
          <a:prstGeom prst="rect">
            <a:avLst/>
          </a:prstGeom>
        </p:spPr>
      </p:pic>
      <p:pic>
        <p:nvPicPr>
          <p:cNvPr id="56" name="Imagen 55">
            <a:extLst>
              <a:ext uri="{FF2B5EF4-FFF2-40B4-BE49-F238E27FC236}">
                <a16:creationId xmlns:a16="http://schemas.microsoft.com/office/drawing/2014/main" xmlns="" id="{F99B6F4C-E236-49B8-A69C-891F301B60D9}"/>
              </a:ext>
            </a:extLst>
          </p:cNvPr>
          <p:cNvPicPr>
            <a:picLocks noChangeAspect="1"/>
          </p:cNvPicPr>
          <p:nvPr/>
        </p:nvPicPr>
        <p:blipFill>
          <a:blip r:embed="rId5" cstate="print"/>
          <a:stretch>
            <a:fillRect/>
          </a:stretch>
        </p:blipFill>
        <p:spPr>
          <a:xfrm rot="216009">
            <a:off x="6481974" y="8689521"/>
            <a:ext cx="5484649" cy="4974272"/>
          </a:xfrm>
          <a:prstGeom prst="rect">
            <a:avLst/>
          </a:prstGeom>
        </p:spPr>
      </p:pic>
      <p:pic>
        <p:nvPicPr>
          <p:cNvPr id="54" name="Imagen 53">
            <a:extLst>
              <a:ext uri="{FF2B5EF4-FFF2-40B4-BE49-F238E27FC236}">
                <a16:creationId xmlns:a16="http://schemas.microsoft.com/office/drawing/2014/main" xmlns="" id="{F755B148-11F5-42B6-B081-6CA1FEA69D29}"/>
              </a:ext>
            </a:extLst>
          </p:cNvPr>
          <p:cNvPicPr>
            <a:picLocks noChangeAspect="1"/>
          </p:cNvPicPr>
          <p:nvPr/>
        </p:nvPicPr>
        <p:blipFill>
          <a:blip r:embed="rId6" cstate="print"/>
          <a:stretch>
            <a:fillRect/>
          </a:stretch>
        </p:blipFill>
        <p:spPr>
          <a:xfrm>
            <a:off x="13052540" y="1068879"/>
            <a:ext cx="5221615" cy="4796859"/>
          </a:xfrm>
          <a:prstGeom prst="rect">
            <a:avLst/>
          </a:prstGeom>
        </p:spPr>
      </p:pic>
      <p:pic>
        <p:nvPicPr>
          <p:cNvPr id="53" name="Imagen 52">
            <a:extLst>
              <a:ext uri="{FF2B5EF4-FFF2-40B4-BE49-F238E27FC236}">
                <a16:creationId xmlns:a16="http://schemas.microsoft.com/office/drawing/2014/main" xmlns="" id="{193CA87E-A1AA-40F6-BEB8-B2897FD0B1DE}"/>
              </a:ext>
            </a:extLst>
          </p:cNvPr>
          <p:cNvPicPr>
            <a:picLocks noChangeAspect="1"/>
          </p:cNvPicPr>
          <p:nvPr/>
        </p:nvPicPr>
        <p:blipFill>
          <a:blip r:embed="rId7" cstate="print"/>
          <a:stretch>
            <a:fillRect/>
          </a:stretch>
        </p:blipFill>
        <p:spPr>
          <a:xfrm rot="165477">
            <a:off x="5758549" y="1272172"/>
            <a:ext cx="5803387" cy="4522857"/>
          </a:xfrm>
          <a:prstGeom prst="rect">
            <a:avLst/>
          </a:prstGeom>
        </p:spPr>
      </p:pic>
      <p:sp>
        <p:nvSpPr>
          <p:cNvPr id="35" name="Szövegdoboz 34"/>
          <p:cNvSpPr txBox="1"/>
          <p:nvPr/>
        </p:nvSpPr>
        <p:spPr>
          <a:xfrm>
            <a:off x="14124323" y="5280164"/>
            <a:ext cx="2571768" cy="646332"/>
          </a:xfrm>
          <a:prstGeom prst="rect">
            <a:avLst/>
          </a:prstGeom>
          <a:noFill/>
        </p:spPr>
        <p:txBody>
          <a:bodyPr wrap="square" rtlCol="0">
            <a:spAutoFit/>
          </a:bodyPr>
          <a:lstStyle/>
          <a:p>
            <a:pPr algn="ctr"/>
            <a:r>
              <a:rPr lang="en-US" dirty="0">
                <a:solidFill>
                  <a:srgbClr val="FFFF00"/>
                </a:solidFill>
                <a:effectLst>
                  <a:outerShdw blurRad="38100" dist="38100" dir="2700000" algn="tl">
                    <a:srgbClr val="000000">
                      <a:alpha val="43137"/>
                    </a:srgbClr>
                  </a:outerShdw>
                </a:effectLst>
              </a:rPr>
              <a:t>4.EQUIPO</a:t>
            </a:r>
          </a:p>
        </p:txBody>
      </p:sp>
      <p:sp>
        <p:nvSpPr>
          <p:cNvPr id="38" name="Szövegdoboz 37"/>
          <p:cNvSpPr txBox="1"/>
          <p:nvPr/>
        </p:nvSpPr>
        <p:spPr>
          <a:xfrm rot="19410313">
            <a:off x="12089793" y="9392764"/>
            <a:ext cx="5321282" cy="646332"/>
          </a:xfrm>
          <a:prstGeom prst="rect">
            <a:avLst/>
          </a:prstGeom>
          <a:noFill/>
        </p:spPr>
        <p:txBody>
          <a:bodyPr wrap="square" rtlCol="0">
            <a:spAutoFit/>
          </a:bodyPr>
          <a:lstStyle/>
          <a:p>
            <a:pPr algn="ctr"/>
            <a:r>
              <a:rPr lang="en-US" dirty="0">
                <a:effectLst>
                  <a:outerShdw blurRad="38100" dist="38100" dir="2700000" algn="tl">
                    <a:srgbClr val="000000">
                      <a:alpha val="43137"/>
                    </a:srgbClr>
                  </a:outerShdw>
                </a:effectLst>
              </a:rPr>
              <a:t>6. MODELO FINANCIERO</a:t>
            </a:r>
          </a:p>
        </p:txBody>
      </p:sp>
      <p:grpSp>
        <p:nvGrpSpPr>
          <p:cNvPr id="4" name="Csoportba foglalás 56"/>
          <p:cNvGrpSpPr/>
          <p:nvPr/>
        </p:nvGrpSpPr>
        <p:grpSpPr>
          <a:xfrm>
            <a:off x="10045685" y="1197680"/>
            <a:ext cx="4143404" cy="1343206"/>
            <a:chOff x="3500430" y="598840"/>
            <a:chExt cx="2071702" cy="671603"/>
          </a:xfrm>
        </p:grpSpPr>
        <p:sp>
          <p:nvSpPr>
            <p:cNvPr id="25" name="Szövegdoboz 24"/>
            <p:cNvSpPr txBox="1"/>
            <p:nvPr/>
          </p:nvSpPr>
          <p:spPr>
            <a:xfrm>
              <a:off x="3857620" y="670278"/>
              <a:ext cx="1571636" cy="600165"/>
            </a:xfrm>
            <a:prstGeom prst="rect">
              <a:avLst/>
            </a:prstGeom>
            <a:noFill/>
          </p:spPr>
          <p:txBody>
            <a:bodyPr wrap="square" rtlCol="0">
              <a:spAutoFit/>
            </a:bodyPr>
            <a:lstStyle/>
            <a:p>
              <a:pPr algn="ctr"/>
              <a:r>
                <a:rPr lang="en-US" dirty="0" err="1"/>
                <a:t>Tendremos</a:t>
              </a:r>
              <a:r>
                <a:rPr lang="en-US" dirty="0"/>
                <a:t> mercado?</a:t>
              </a:r>
            </a:p>
          </p:txBody>
        </p:sp>
        <p:sp>
          <p:nvSpPr>
            <p:cNvPr id="15" name="Szalagnyíl felfelé 14"/>
            <p:cNvSpPr/>
            <p:nvPr/>
          </p:nvSpPr>
          <p:spPr>
            <a:xfrm flipH="1" flipV="1">
              <a:off x="3500430" y="598840"/>
              <a:ext cx="2071702" cy="50006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 name="Csoportba foglalás 53"/>
          <p:cNvGrpSpPr/>
          <p:nvPr/>
        </p:nvGrpSpPr>
        <p:grpSpPr>
          <a:xfrm>
            <a:off x="10188561" y="3693130"/>
            <a:ext cx="4143404" cy="1505078"/>
            <a:chOff x="3571868" y="1846565"/>
            <a:chExt cx="2071702" cy="752539"/>
          </a:xfrm>
        </p:grpSpPr>
        <p:sp>
          <p:nvSpPr>
            <p:cNvPr id="14" name="Szalagnyíl felfelé 13"/>
            <p:cNvSpPr/>
            <p:nvPr/>
          </p:nvSpPr>
          <p:spPr>
            <a:xfrm>
              <a:off x="3571868" y="2027600"/>
              <a:ext cx="2071702" cy="57150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Szövegdoboz 25"/>
            <p:cNvSpPr txBox="1"/>
            <p:nvPr/>
          </p:nvSpPr>
          <p:spPr>
            <a:xfrm>
              <a:off x="3707904" y="1846565"/>
              <a:ext cx="1857388" cy="600165"/>
            </a:xfrm>
            <a:prstGeom prst="rect">
              <a:avLst/>
            </a:prstGeom>
            <a:noFill/>
          </p:spPr>
          <p:txBody>
            <a:bodyPr wrap="square" rtlCol="0">
              <a:spAutoFit/>
            </a:bodyPr>
            <a:lstStyle/>
            <a:p>
              <a:pPr algn="ctr"/>
              <a:r>
                <a:rPr lang="en-US" dirty="0" err="1"/>
                <a:t>Tendremos</a:t>
              </a:r>
              <a:r>
                <a:rPr lang="en-US" dirty="0"/>
                <a:t> </a:t>
              </a:r>
              <a:r>
                <a:rPr lang="en-US" dirty="0" err="1"/>
                <a:t>producto</a:t>
              </a:r>
              <a:r>
                <a:rPr lang="en-US" dirty="0"/>
                <a:t>?</a:t>
              </a:r>
            </a:p>
          </p:txBody>
        </p:sp>
      </p:grpSp>
      <p:grpSp>
        <p:nvGrpSpPr>
          <p:cNvPr id="6" name="Csoportba foglalás 64"/>
          <p:cNvGrpSpPr/>
          <p:nvPr/>
        </p:nvGrpSpPr>
        <p:grpSpPr>
          <a:xfrm>
            <a:off x="5209786" y="1073855"/>
            <a:ext cx="5659114" cy="9410766"/>
            <a:chOff x="1082480" y="536927"/>
            <a:chExt cx="2829557" cy="4705383"/>
          </a:xfrm>
        </p:grpSpPr>
        <p:sp>
          <p:nvSpPr>
            <p:cNvPr id="64" name="Szalagnyíl jobbra 63"/>
            <p:cNvSpPr/>
            <p:nvPr/>
          </p:nvSpPr>
          <p:spPr>
            <a:xfrm rot="2604609">
              <a:off x="3252136" y="536927"/>
              <a:ext cx="659901" cy="4698131"/>
            </a:xfrm>
            <a:prstGeom prst="curvedRightArrow">
              <a:avLst>
                <a:gd name="adj1" fmla="val 10021"/>
                <a:gd name="adj2" fmla="val 49328"/>
                <a:gd name="adj3" fmla="val 249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 name="Csoportba foglalás 62"/>
            <p:cNvGrpSpPr/>
            <p:nvPr/>
          </p:nvGrpSpPr>
          <p:grpSpPr>
            <a:xfrm>
              <a:off x="1082480" y="2313352"/>
              <a:ext cx="1060628" cy="2928958"/>
              <a:chOff x="1082480" y="2313352"/>
              <a:chExt cx="1060628" cy="2928958"/>
            </a:xfrm>
          </p:grpSpPr>
          <p:sp>
            <p:nvSpPr>
              <p:cNvPr id="17" name="Szalagnyíl jobbra 16"/>
              <p:cNvSpPr/>
              <p:nvPr/>
            </p:nvSpPr>
            <p:spPr>
              <a:xfrm>
                <a:off x="1428728" y="2313352"/>
                <a:ext cx="714380" cy="292895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Szövegdoboz 27"/>
              <p:cNvSpPr txBox="1"/>
              <p:nvPr/>
            </p:nvSpPr>
            <p:spPr>
              <a:xfrm rot="16200000" flipH="1">
                <a:off x="45208" y="3602176"/>
                <a:ext cx="2397710" cy="323166"/>
              </a:xfrm>
              <a:prstGeom prst="rect">
                <a:avLst/>
              </a:prstGeom>
              <a:noFill/>
            </p:spPr>
            <p:txBody>
              <a:bodyPr wrap="square" rtlCol="0">
                <a:spAutoFit/>
              </a:bodyPr>
              <a:lstStyle/>
              <a:p>
                <a:pPr algn="ctr"/>
                <a:r>
                  <a:rPr lang="en-US" dirty="0" err="1"/>
                  <a:t>Habrá</a:t>
                </a:r>
                <a:r>
                  <a:rPr lang="en-US" dirty="0"/>
                  <a:t> </a:t>
                </a:r>
                <a:r>
                  <a:rPr lang="en-US" dirty="0" err="1"/>
                  <a:t>facturación</a:t>
                </a:r>
                <a:r>
                  <a:rPr lang="en-US" dirty="0"/>
                  <a:t>?</a:t>
                </a:r>
              </a:p>
            </p:txBody>
          </p:sp>
        </p:grpSp>
      </p:grpSp>
      <p:grpSp>
        <p:nvGrpSpPr>
          <p:cNvPr id="8" name="Csoportba foglalás 68"/>
          <p:cNvGrpSpPr/>
          <p:nvPr/>
        </p:nvGrpSpPr>
        <p:grpSpPr>
          <a:xfrm>
            <a:off x="10045685" y="11691928"/>
            <a:ext cx="4714908" cy="1935964"/>
            <a:chOff x="3500430" y="5845964"/>
            <a:chExt cx="2357454" cy="967982"/>
          </a:xfrm>
        </p:grpSpPr>
        <p:sp>
          <p:nvSpPr>
            <p:cNvPr id="16" name="Szalagnyíl felfelé 15"/>
            <p:cNvSpPr/>
            <p:nvPr/>
          </p:nvSpPr>
          <p:spPr>
            <a:xfrm>
              <a:off x="3500430" y="6242442"/>
              <a:ext cx="2357454" cy="57150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Szövegdoboz 29"/>
            <p:cNvSpPr txBox="1"/>
            <p:nvPr/>
          </p:nvSpPr>
          <p:spPr>
            <a:xfrm>
              <a:off x="3987552" y="5845964"/>
              <a:ext cx="1656018" cy="877163"/>
            </a:xfrm>
            <a:prstGeom prst="rect">
              <a:avLst/>
            </a:prstGeom>
            <a:noFill/>
          </p:spPr>
          <p:txBody>
            <a:bodyPr wrap="square" rtlCol="0">
              <a:spAutoFit/>
            </a:bodyPr>
            <a:lstStyle/>
            <a:p>
              <a:pPr algn="ctr"/>
              <a:r>
                <a:rPr lang="en-US" dirty="0" err="1"/>
                <a:t>Será</a:t>
              </a:r>
              <a:r>
                <a:rPr lang="en-US" dirty="0"/>
                <a:t> la </a:t>
              </a:r>
              <a:r>
                <a:rPr lang="en-US" dirty="0" err="1"/>
                <a:t>facturación</a:t>
              </a:r>
              <a:r>
                <a:rPr lang="en-US" dirty="0"/>
                <a:t> </a:t>
              </a:r>
              <a:r>
                <a:rPr lang="en-US" dirty="0" err="1"/>
                <a:t>suficiente</a:t>
              </a:r>
              <a:r>
                <a:rPr lang="en-US" dirty="0"/>
                <a:t>?</a:t>
              </a:r>
            </a:p>
          </p:txBody>
        </p:sp>
      </p:grpSp>
      <p:grpSp>
        <p:nvGrpSpPr>
          <p:cNvPr id="9" name="Csoportba foglalás 66"/>
          <p:cNvGrpSpPr/>
          <p:nvPr/>
        </p:nvGrpSpPr>
        <p:grpSpPr>
          <a:xfrm>
            <a:off x="11553296" y="7627101"/>
            <a:ext cx="10256688" cy="5962550"/>
            <a:chOff x="4254235" y="3813550"/>
            <a:chExt cx="5128344" cy="2981275"/>
          </a:xfrm>
        </p:grpSpPr>
        <p:sp>
          <p:nvSpPr>
            <p:cNvPr id="18" name="Szalagnyíl balra 17"/>
            <p:cNvSpPr/>
            <p:nvPr/>
          </p:nvSpPr>
          <p:spPr>
            <a:xfrm>
              <a:off x="7143768" y="3813550"/>
              <a:ext cx="428628" cy="128588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Szalagnyíl jobbra 19"/>
            <p:cNvSpPr/>
            <p:nvPr/>
          </p:nvSpPr>
          <p:spPr>
            <a:xfrm rot="18968187">
              <a:off x="4254235" y="3815109"/>
              <a:ext cx="585696" cy="297971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Szövegdoboz 28"/>
            <p:cNvSpPr txBox="1"/>
            <p:nvPr/>
          </p:nvSpPr>
          <p:spPr>
            <a:xfrm rot="2926183">
              <a:off x="3386302" y="5038208"/>
              <a:ext cx="2279031" cy="323166"/>
            </a:xfrm>
            <a:prstGeom prst="rect">
              <a:avLst/>
            </a:prstGeom>
            <a:noFill/>
          </p:spPr>
          <p:txBody>
            <a:bodyPr wrap="square" rtlCol="0">
              <a:spAutoFit/>
            </a:bodyPr>
            <a:lstStyle/>
            <a:p>
              <a:r>
                <a:rPr lang="en-US" dirty="0" err="1"/>
                <a:t>Cuánto</a:t>
              </a:r>
              <a:r>
                <a:rPr lang="en-US" dirty="0"/>
                <a:t> </a:t>
              </a:r>
              <a:r>
                <a:rPr lang="en-US" dirty="0" err="1"/>
                <a:t>costará</a:t>
              </a:r>
              <a:r>
                <a:rPr lang="en-US" dirty="0"/>
                <a:t>?</a:t>
              </a:r>
            </a:p>
          </p:txBody>
        </p:sp>
        <p:sp>
          <p:nvSpPr>
            <p:cNvPr id="32" name="Szövegdoboz 31"/>
            <p:cNvSpPr txBox="1"/>
            <p:nvPr/>
          </p:nvSpPr>
          <p:spPr>
            <a:xfrm>
              <a:off x="7444197" y="4139610"/>
              <a:ext cx="1938382" cy="323166"/>
            </a:xfrm>
            <a:prstGeom prst="rect">
              <a:avLst/>
            </a:prstGeom>
            <a:noFill/>
          </p:spPr>
          <p:txBody>
            <a:bodyPr wrap="square" rtlCol="0">
              <a:spAutoFit/>
            </a:bodyPr>
            <a:lstStyle/>
            <a:p>
              <a:pPr algn="ctr"/>
              <a:r>
                <a:rPr lang="en-US" dirty="0" err="1"/>
                <a:t>Cuánto</a:t>
              </a:r>
              <a:r>
                <a:rPr lang="en-US" dirty="0"/>
                <a:t> </a:t>
              </a:r>
              <a:r>
                <a:rPr lang="en-US" dirty="0" err="1"/>
                <a:t>costará</a:t>
              </a:r>
              <a:r>
                <a:rPr lang="en-US" dirty="0"/>
                <a:t>?</a:t>
              </a:r>
            </a:p>
          </p:txBody>
        </p:sp>
      </p:grpSp>
      <p:sp>
        <p:nvSpPr>
          <p:cNvPr id="36" name="Szövegdoboz 35"/>
          <p:cNvSpPr txBox="1"/>
          <p:nvPr/>
        </p:nvSpPr>
        <p:spPr>
          <a:xfrm>
            <a:off x="7326481" y="5273824"/>
            <a:ext cx="3998248" cy="646332"/>
          </a:xfrm>
          <a:prstGeom prst="rect">
            <a:avLst/>
          </a:prstGeom>
          <a:noFill/>
        </p:spPr>
        <p:txBody>
          <a:bodyPr wrap="square" rtlCol="0">
            <a:spAutoFit/>
          </a:bodyPr>
          <a:lstStyle/>
          <a:p>
            <a:pPr algn="ctr"/>
            <a:r>
              <a:rPr lang="en-US" dirty="0">
                <a:solidFill>
                  <a:srgbClr val="006600"/>
                </a:solidFill>
                <a:effectLst>
                  <a:outerShdw blurRad="38100" dist="38100" dir="2700000" algn="tl">
                    <a:srgbClr val="000000">
                      <a:alpha val="43137"/>
                    </a:srgbClr>
                  </a:outerShdw>
                </a:effectLst>
              </a:rPr>
              <a:t>3. OPERACION</a:t>
            </a:r>
          </a:p>
        </p:txBody>
      </p:sp>
      <p:sp>
        <p:nvSpPr>
          <p:cNvPr id="37" name="Szövegdoboz 36"/>
          <p:cNvSpPr txBox="1"/>
          <p:nvPr/>
        </p:nvSpPr>
        <p:spPr>
          <a:xfrm rot="2213102">
            <a:off x="7703393" y="9492510"/>
            <a:ext cx="4924110" cy="646332"/>
          </a:xfrm>
          <a:prstGeom prst="rect">
            <a:avLst/>
          </a:prstGeom>
          <a:noFill/>
        </p:spPr>
        <p:txBody>
          <a:bodyPr wrap="square" rtlCol="0">
            <a:spAutoFit/>
          </a:bodyPr>
          <a:lstStyle/>
          <a:p>
            <a:pPr algn="ctr"/>
            <a:r>
              <a:rPr lang="en-US" dirty="0">
                <a:solidFill>
                  <a:srgbClr val="FF0000"/>
                </a:solidFill>
                <a:effectLst>
                  <a:outerShdw blurRad="38100" dist="38100" dir="2700000" algn="tl">
                    <a:srgbClr val="000000">
                      <a:alpha val="43137"/>
                    </a:srgbClr>
                  </a:outerShdw>
                </a:effectLst>
              </a:rPr>
              <a:t>5. MODELO DE NEGOCIO</a:t>
            </a:r>
          </a:p>
        </p:txBody>
      </p:sp>
      <p:grpSp>
        <p:nvGrpSpPr>
          <p:cNvPr id="19" name="Csoportba foglalás 57"/>
          <p:cNvGrpSpPr/>
          <p:nvPr/>
        </p:nvGrpSpPr>
        <p:grpSpPr>
          <a:xfrm>
            <a:off x="10455807" y="5233325"/>
            <a:ext cx="4932964" cy="1143008"/>
            <a:chOff x="3705491" y="2616662"/>
            <a:chExt cx="2466482" cy="571504"/>
          </a:xfrm>
        </p:grpSpPr>
        <p:sp>
          <p:nvSpPr>
            <p:cNvPr id="40" name="Szövegdoboz 39"/>
            <p:cNvSpPr txBox="1"/>
            <p:nvPr/>
          </p:nvSpPr>
          <p:spPr>
            <a:xfrm rot="19350594">
              <a:off x="4015989" y="2621947"/>
              <a:ext cx="2152664" cy="323166"/>
            </a:xfrm>
            <a:prstGeom prst="rect">
              <a:avLst/>
            </a:prstGeom>
            <a:noFill/>
          </p:spPr>
          <p:txBody>
            <a:bodyPr wrap="square" rtlCol="0">
              <a:spAutoFit/>
            </a:bodyPr>
            <a:lstStyle/>
            <a:p>
              <a:r>
                <a:rPr lang="en-US" dirty="0"/>
                <a:t>Podemos </a:t>
              </a:r>
              <a:r>
                <a:rPr lang="en-US" dirty="0" err="1"/>
                <a:t>hacerlo</a:t>
              </a:r>
              <a:r>
                <a:rPr lang="en-US" dirty="0"/>
                <a:t>?</a:t>
              </a:r>
            </a:p>
          </p:txBody>
        </p:sp>
        <p:sp>
          <p:nvSpPr>
            <p:cNvPr id="39" name="Szalagnyíl felfelé 38"/>
            <p:cNvSpPr/>
            <p:nvPr/>
          </p:nvSpPr>
          <p:spPr>
            <a:xfrm rot="19655603" flipH="1">
              <a:off x="3705491" y="2616662"/>
              <a:ext cx="2466482" cy="57150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 name="Csoportba foglalás 51"/>
          <p:cNvGrpSpPr/>
          <p:nvPr/>
        </p:nvGrpSpPr>
        <p:grpSpPr>
          <a:xfrm>
            <a:off x="3001022" y="1786860"/>
            <a:ext cx="3330188" cy="1906270"/>
            <a:chOff x="611560" y="413475"/>
            <a:chExt cx="1665094" cy="953135"/>
          </a:xfrm>
        </p:grpSpPr>
        <p:sp>
          <p:nvSpPr>
            <p:cNvPr id="42" name="Jobbra nyíl 41"/>
            <p:cNvSpPr/>
            <p:nvPr/>
          </p:nvSpPr>
          <p:spPr>
            <a:xfrm rot="3257704">
              <a:off x="1669576" y="639036"/>
              <a:ext cx="832639" cy="381517"/>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0" name="Szövegdoboz 49"/>
            <p:cNvSpPr txBox="1"/>
            <p:nvPr/>
          </p:nvSpPr>
          <p:spPr>
            <a:xfrm>
              <a:off x="611560" y="828001"/>
              <a:ext cx="1368152" cy="538609"/>
            </a:xfrm>
            <a:prstGeom prst="rect">
              <a:avLst/>
            </a:prstGeom>
            <a:noFill/>
          </p:spPr>
          <p:txBody>
            <a:bodyPr wrap="square" rtlCol="0">
              <a:spAutoFit/>
            </a:bodyPr>
            <a:lstStyle/>
            <a:p>
              <a:pPr algn="r"/>
              <a:r>
                <a:rPr lang="en-US" sz="3200" dirty="0" err="1"/>
                <a:t>Necesidad</a:t>
              </a:r>
              <a:r>
                <a:rPr lang="en-US" sz="3200" dirty="0"/>
                <a:t> </a:t>
              </a:r>
              <a:r>
                <a:rPr lang="en-US" sz="3200" dirty="0" err="1"/>
                <a:t>Identificada</a:t>
              </a:r>
              <a:endParaRPr lang="en-US" sz="3200" dirty="0"/>
            </a:p>
          </p:txBody>
        </p:sp>
      </p:grpSp>
      <p:grpSp>
        <p:nvGrpSpPr>
          <p:cNvPr id="31" name="Csoportba foglalás 55"/>
          <p:cNvGrpSpPr/>
          <p:nvPr/>
        </p:nvGrpSpPr>
        <p:grpSpPr>
          <a:xfrm>
            <a:off x="17933220" y="1720710"/>
            <a:ext cx="3694188" cy="1972420"/>
            <a:chOff x="6658614" y="611777"/>
            <a:chExt cx="1847094" cy="986210"/>
          </a:xfrm>
        </p:grpSpPr>
        <p:sp>
          <p:nvSpPr>
            <p:cNvPr id="49" name="Jobbra nyíl 48"/>
            <p:cNvSpPr/>
            <p:nvPr/>
          </p:nvSpPr>
          <p:spPr>
            <a:xfrm rot="8657704">
              <a:off x="6658614" y="611777"/>
              <a:ext cx="832639" cy="381517"/>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1" name="Szövegdoboz 50"/>
            <p:cNvSpPr txBox="1"/>
            <p:nvPr/>
          </p:nvSpPr>
          <p:spPr>
            <a:xfrm>
              <a:off x="7137556" y="1059378"/>
              <a:ext cx="1368152" cy="538609"/>
            </a:xfrm>
            <a:prstGeom prst="rect">
              <a:avLst/>
            </a:prstGeom>
            <a:noFill/>
          </p:spPr>
          <p:txBody>
            <a:bodyPr wrap="square" rtlCol="0">
              <a:spAutoFit/>
            </a:bodyPr>
            <a:lstStyle/>
            <a:p>
              <a:pPr algn="l"/>
              <a:r>
                <a:rPr lang="en-US" sz="3200" dirty="0" err="1"/>
                <a:t>Solución</a:t>
              </a:r>
              <a:r>
                <a:rPr lang="en-US" sz="3200" dirty="0"/>
                <a:t> </a:t>
              </a:r>
              <a:r>
                <a:rPr lang="en-US" sz="3200" dirty="0" err="1"/>
                <a:t>reconocida</a:t>
              </a:r>
              <a:endParaRPr lang="en-US" sz="3200" dirty="0"/>
            </a:p>
          </p:txBody>
        </p:sp>
      </p:grpSp>
      <p:grpSp>
        <p:nvGrpSpPr>
          <p:cNvPr id="41" name="Csoportba foglalás 59"/>
          <p:cNvGrpSpPr/>
          <p:nvPr/>
        </p:nvGrpSpPr>
        <p:grpSpPr>
          <a:xfrm>
            <a:off x="10748665" y="6739531"/>
            <a:ext cx="3305196" cy="2186021"/>
            <a:chOff x="3851920" y="3369766"/>
            <a:chExt cx="1652598" cy="630738"/>
          </a:xfrm>
        </p:grpSpPr>
        <p:sp>
          <p:nvSpPr>
            <p:cNvPr id="21" name="Szalagnyíl felfelé 20"/>
            <p:cNvSpPr/>
            <p:nvPr/>
          </p:nvSpPr>
          <p:spPr>
            <a:xfrm>
              <a:off x="3929058" y="3643314"/>
              <a:ext cx="1500198" cy="35719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Szövegdoboz 26"/>
            <p:cNvSpPr txBox="1"/>
            <p:nvPr/>
          </p:nvSpPr>
          <p:spPr>
            <a:xfrm>
              <a:off x="3851920" y="3369766"/>
              <a:ext cx="1652598" cy="600165"/>
            </a:xfrm>
            <a:prstGeom prst="rect">
              <a:avLst/>
            </a:prstGeom>
            <a:noFill/>
          </p:spPr>
          <p:txBody>
            <a:bodyPr wrap="square" rtlCol="0">
              <a:spAutoFit/>
            </a:bodyPr>
            <a:lstStyle/>
            <a:p>
              <a:pPr algn="ctr"/>
              <a:r>
                <a:rPr lang="en-US" dirty="0" err="1"/>
                <a:t>Tendremos</a:t>
              </a:r>
              <a:r>
                <a:rPr lang="en-US" dirty="0"/>
                <a:t> a la </a:t>
              </a:r>
              <a:r>
                <a:rPr lang="en-US" dirty="0" err="1"/>
                <a:t>gente</a:t>
              </a:r>
              <a:r>
                <a:rPr lang="en-US" dirty="0"/>
                <a:t> </a:t>
              </a:r>
              <a:r>
                <a:rPr lang="en-US" dirty="0" err="1"/>
                <a:t>idónea</a:t>
              </a:r>
              <a:r>
                <a:rPr lang="en-US" dirty="0"/>
                <a:t>?</a:t>
              </a:r>
            </a:p>
          </p:txBody>
        </p:sp>
      </p:grpSp>
      <p:sp>
        <p:nvSpPr>
          <p:cNvPr id="55" name="TextBox 54"/>
          <p:cNvSpPr txBox="1"/>
          <p:nvPr/>
        </p:nvSpPr>
        <p:spPr>
          <a:xfrm>
            <a:off x="16017766" y="11884719"/>
            <a:ext cx="5792218" cy="1200329"/>
          </a:xfrm>
          <a:prstGeom prst="rect">
            <a:avLst/>
          </a:prstGeom>
          <a:noFill/>
        </p:spPr>
        <p:txBody>
          <a:bodyPr wrap="square" rtlCol="0">
            <a:spAutoFit/>
          </a:bodyPr>
          <a:lstStyle/>
          <a:p>
            <a:pPr algn="r"/>
            <a:r>
              <a:rPr lang="en-US" dirty="0" err="1"/>
              <a:t>Podrás</a:t>
            </a:r>
            <a:r>
              <a:rPr lang="en-US" dirty="0"/>
              <a:t> </a:t>
            </a:r>
            <a:r>
              <a:rPr lang="en-US" dirty="0" err="1"/>
              <a:t>repetir</a:t>
            </a:r>
            <a:r>
              <a:rPr lang="en-US" dirty="0"/>
              <a:t> el </a:t>
            </a:r>
            <a:r>
              <a:rPr lang="en-US" dirty="0" err="1"/>
              <a:t>círculo</a:t>
            </a:r>
            <a:r>
              <a:rPr lang="en-US" dirty="0"/>
              <a:t> </a:t>
            </a:r>
            <a:r>
              <a:rPr lang="en-US" dirty="0" err="1"/>
              <a:t>cuando</a:t>
            </a:r>
            <a:r>
              <a:rPr lang="en-US" dirty="0"/>
              <a:t> </a:t>
            </a:r>
            <a:r>
              <a:rPr lang="en-US" dirty="0" err="1"/>
              <a:t>tengas</a:t>
            </a:r>
            <a:r>
              <a:rPr lang="en-US" dirty="0"/>
              <a:t> </a:t>
            </a:r>
            <a:r>
              <a:rPr lang="en-US" dirty="0" err="1"/>
              <a:t>nuevos</a:t>
            </a:r>
            <a:r>
              <a:rPr lang="en-US" dirty="0"/>
              <a:t> </a:t>
            </a:r>
            <a:r>
              <a:rPr lang="en-US" dirty="0" err="1"/>
              <a:t>datos</a:t>
            </a:r>
            <a:endParaRPr lang="en-US" dirty="0"/>
          </a:p>
        </p:txBody>
      </p:sp>
      <p:sp>
        <p:nvSpPr>
          <p:cNvPr id="13" name="Cím 12"/>
          <p:cNvSpPr>
            <a:spLocks noGrp="1"/>
          </p:cNvSpPr>
          <p:nvPr>
            <p:ph type="title"/>
          </p:nvPr>
        </p:nvSpPr>
        <p:spPr>
          <a:xfrm>
            <a:off x="4317507" y="-7789"/>
            <a:ext cx="14699761" cy="1142960"/>
          </a:xfrm>
        </p:spPr>
        <p:txBody>
          <a:bodyPr>
            <a:normAutofit/>
          </a:bodyPr>
          <a:lstStyle/>
          <a:p>
            <a:r>
              <a:rPr lang="es-ES" sz="5600" dirty="0" smtClean="0"/>
              <a:t>Itinerario del Mapa de Concepto de Negocio</a:t>
            </a:r>
            <a:endParaRPr lang="es-ES" sz="5600" dirty="0"/>
          </a:p>
        </p:txBody>
      </p:sp>
    </p:spTree>
    <p:extLst>
      <p:ext uri="{BB962C8B-B14F-4D97-AF65-F5344CB8AC3E}">
        <p14:creationId xmlns:p14="http://schemas.microsoft.com/office/powerpoint/2010/main" val="92503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1+#ppt_w/2"/>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500" fill="hold"/>
                                        <p:tgtEl>
                                          <p:spTgt spid="41"/>
                                        </p:tgtEl>
                                        <p:attrNameLst>
                                          <p:attrName>ppt_x</p:attrName>
                                        </p:attrNameLst>
                                      </p:cBhvr>
                                      <p:tavLst>
                                        <p:tav tm="0">
                                          <p:val>
                                            <p:strVal val="0-#ppt_w/2"/>
                                          </p:val>
                                        </p:tav>
                                        <p:tav tm="100000">
                                          <p:val>
                                            <p:strVal val="#ppt_x"/>
                                          </p:val>
                                        </p:tav>
                                      </p:tavLst>
                                    </p:anim>
                                    <p:anim calcmode="lin" valueType="num">
                                      <p:cBhvr additive="base">
                                        <p:cTn id="32"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0-#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0-#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742087" y="303798"/>
            <a:ext cx="16459200" cy="1875919"/>
          </a:xfrm>
        </p:spPr>
        <p:txBody>
          <a:bodyPr>
            <a:noAutofit/>
          </a:bodyPr>
          <a:lstStyle/>
          <a:p>
            <a:pPr algn="ctr"/>
            <a:r>
              <a:rPr lang="es-ES" sz="6000" dirty="0"/>
              <a:t>S</a:t>
            </a:r>
            <a:r>
              <a:rPr lang="hu-HU" sz="6000" dirty="0"/>
              <a:t>oftware</a:t>
            </a:r>
            <a:r>
              <a:rPr lang="es-ES" sz="6000" dirty="0"/>
              <a:t> online de apoyo</a:t>
            </a:r>
            <a:r>
              <a:rPr lang="hu-HU" sz="6000" dirty="0"/>
              <a:t/>
            </a:r>
            <a:br>
              <a:rPr lang="hu-HU" sz="6000" dirty="0"/>
            </a:br>
            <a:r>
              <a:rPr lang="hu-HU" sz="6000" dirty="0">
                <a:hlinkClick r:id="rId2"/>
              </a:rPr>
              <a:t>www.startmybusiness123.com</a:t>
            </a:r>
            <a:r>
              <a:rPr lang="hu-HU" sz="6000" dirty="0"/>
              <a:t/>
            </a:r>
            <a:br>
              <a:rPr lang="hu-HU" sz="6000" dirty="0"/>
            </a:br>
            <a:endParaRPr lang="en-US" sz="6000" dirty="0"/>
          </a:p>
        </p:txBody>
      </p:sp>
      <p:sp>
        <p:nvSpPr>
          <p:cNvPr id="3" name="Élőláb helye 2"/>
          <p:cNvSpPr>
            <a:spLocks noGrp="1"/>
          </p:cNvSpPr>
          <p:nvPr>
            <p:ph type="ftr" sz="quarter" idx="4294967295"/>
          </p:nvPr>
        </p:nvSpPr>
        <p:spPr>
          <a:xfrm>
            <a:off x="3742087" y="13106400"/>
            <a:ext cx="17085448" cy="609600"/>
          </a:xfrm>
          <a:prstGeom prst="rect">
            <a:avLst/>
          </a:prstGeom>
        </p:spPr>
        <p:txBody>
          <a:bodyPr/>
          <a:lstStyle/>
          <a:p>
            <a:pPr>
              <a:defRPr/>
            </a:pPr>
            <a:r>
              <a:rPr lang="en-US"/>
              <a:t>_</a:t>
            </a:r>
            <a:endParaRPr lang="hu-HU"/>
          </a:p>
        </p:txBody>
      </p:sp>
      <p:pic>
        <p:nvPicPr>
          <p:cNvPr id="3074" name="Picture 2"/>
          <p:cNvPicPr>
            <a:picLocks noChangeAspect="1" noChangeArrowheads="1"/>
          </p:cNvPicPr>
          <p:nvPr/>
        </p:nvPicPr>
        <p:blipFill>
          <a:blip r:embed="rId3" cstate="print"/>
          <a:srcRect/>
          <a:stretch>
            <a:fillRect/>
          </a:stretch>
        </p:blipFill>
        <p:spPr bwMode="auto">
          <a:xfrm>
            <a:off x="2897188" y="1643063"/>
            <a:ext cx="18583275" cy="10429875"/>
          </a:xfrm>
          <a:prstGeom prst="rect">
            <a:avLst/>
          </a:prstGeom>
          <a:noFill/>
          <a:ln w="9525">
            <a:noFill/>
            <a:miter lim="800000"/>
            <a:headEnd/>
            <a:tailEnd/>
          </a:ln>
        </p:spPr>
      </p:pic>
      <p:cxnSp>
        <p:nvCxnSpPr>
          <p:cNvPr id="8" name="Egyenes összekötő nyíllal 7"/>
          <p:cNvCxnSpPr/>
          <p:nvPr/>
        </p:nvCxnSpPr>
        <p:spPr bwMode="auto">
          <a:xfrm flipH="1">
            <a:off x="16941353" y="665312"/>
            <a:ext cx="3024336" cy="518457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 name="Egyenes összekötő nyíllal 5"/>
          <p:cNvCxnSpPr/>
          <p:nvPr/>
        </p:nvCxnSpPr>
        <p:spPr bwMode="auto">
          <a:xfrm>
            <a:off x="3979913" y="665312"/>
            <a:ext cx="3456384" cy="518457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3924838982"/>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xmlns="" id="{44E9F683-3FC2-4E4F-983B-AC2AD91B1194}"/>
              </a:ext>
            </a:extLst>
          </p:cNvPr>
          <p:cNvPicPr>
            <a:picLocks noChangeAspect="1"/>
          </p:cNvPicPr>
          <p:nvPr/>
        </p:nvPicPr>
        <p:blipFill>
          <a:blip r:embed="rId2" cstate="print"/>
          <a:stretch>
            <a:fillRect/>
          </a:stretch>
        </p:blipFill>
        <p:spPr>
          <a:xfrm>
            <a:off x="3877906" y="2146853"/>
            <a:ext cx="14549242" cy="8849760"/>
          </a:xfrm>
          <a:prstGeom prst="rect">
            <a:avLst/>
          </a:prstGeom>
        </p:spPr>
      </p:pic>
      <p:sp>
        <p:nvSpPr>
          <p:cNvPr id="6" name="Cím 5"/>
          <p:cNvSpPr>
            <a:spLocks noGrp="1"/>
          </p:cNvSpPr>
          <p:nvPr>
            <p:ph type="title"/>
          </p:nvPr>
        </p:nvSpPr>
        <p:spPr>
          <a:xfrm>
            <a:off x="1675964" y="730251"/>
            <a:ext cx="21025723" cy="655140"/>
          </a:xfrm>
        </p:spPr>
        <p:txBody>
          <a:bodyPr>
            <a:normAutofit fontScale="90000"/>
          </a:bodyPr>
          <a:lstStyle/>
          <a:p>
            <a:r>
              <a:rPr lang="es-ES" dirty="0"/>
              <a:t>Canvas de Modelo de negocio</a:t>
            </a:r>
            <a:endParaRPr lang="en-US" dirty="0"/>
          </a:p>
        </p:txBody>
      </p:sp>
      <p:sp>
        <p:nvSpPr>
          <p:cNvPr id="10" name="Szövegdoboz 9"/>
          <p:cNvSpPr txBox="1"/>
          <p:nvPr/>
        </p:nvSpPr>
        <p:spPr>
          <a:xfrm>
            <a:off x="4089446" y="12058806"/>
            <a:ext cx="17352912" cy="1077218"/>
          </a:xfrm>
          <a:prstGeom prst="rect">
            <a:avLst/>
          </a:prstGeom>
          <a:noFill/>
        </p:spPr>
        <p:txBody>
          <a:bodyPr wrap="square" rtlCol="0">
            <a:spAutoFit/>
          </a:bodyPr>
          <a:lstStyle/>
          <a:p>
            <a:pPr algn="l"/>
            <a:r>
              <a:rPr lang="es-ES" sz="3200" dirty="0"/>
              <a:t>Fuente</a:t>
            </a:r>
            <a:r>
              <a:rPr lang="hu-HU" sz="3200" dirty="0"/>
              <a:t>: Osterwalder – Pigneur: Business model generation 2005, 2013</a:t>
            </a:r>
          </a:p>
          <a:p>
            <a:pPr algn="l"/>
            <a:r>
              <a:rPr lang="hu-HU" sz="3200" dirty="0"/>
              <a:t>http://</a:t>
            </a:r>
            <a:r>
              <a:rPr lang="hu-HU" sz="3200" dirty="0" err="1"/>
              <a:t>www.consulteam.be</a:t>
            </a:r>
            <a:r>
              <a:rPr lang="hu-HU" sz="3200" dirty="0"/>
              <a:t>/</a:t>
            </a:r>
            <a:r>
              <a:rPr lang="hu-HU" sz="3200" dirty="0" err="1"/>
              <a:t>media</a:t>
            </a:r>
            <a:r>
              <a:rPr lang="hu-HU" sz="3200" dirty="0"/>
              <a:t>/5985/</a:t>
            </a:r>
            <a:r>
              <a:rPr lang="hu-HU" sz="3200" dirty="0" err="1"/>
              <a:t>businessmodelgenerationpreview.pdf</a:t>
            </a:r>
            <a:endParaRPr lang="hu-HU" sz="3200" dirty="0"/>
          </a:p>
        </p:txBody>
      </p:sp>
      <p:sp>
        <p:nvSpPr>
          <p:cNvPr id="2" name="Élőláb helye 1"/>
          <p:cNvSpPr>
            <a:spLocks noGrp="1"/>
          </p:cNvSpPr>
          <p:nvPr>
            <p:ph type="ftr" sz="quarter" idx="4294967295"/>
          </p:nvPr>
        </p:nvSpPr>
        <p:spPr>
          <a:xfrm>
            <a:off x="3742087" y="13106400"/>
            <a:ext cx="17085448" cy="609600"/>
          </a:xfrm>
          <a:prstGeom prst="rect">
            <a:avLst/>
          </a:prstGeom>
        </p:spPr>
        <p:txBody>
          <a:bodyPr/>
          <a:lstStyle/>
          <a:p>
            <a:pPr>
              <a:defRPr/>
            </a:pPr>
            <a:r>
              <a:rPr lang="en-US"/>
              <a:t>_</a:t>
            </a:r>
            <a:endParaRPr lang="hu-HU"/>
          </a:p>
        </p:txBody>
      </p:sp>
      <p:pic>
        <p:nvPicPr>
          <p:cNvPr id="8" name="Imagen 7">
            <a:extLst>
              <a:ext uri="{FF2B5EF4-FFF2-40B4-BE49-F238E27FC236}">
                <a16:creationId xmlns:a16="http://schemas.microsoft.com/office/drawing/2014/main" xmlns="" id="{1E56D160-E625-414D-A219-FC66B3745E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7906" y="2866332"/>
            <a:ext cx="14549241" cy="8428383"/>
          </a:xfrm>
          <a:prstGeom prst="rect">
            <a:avLst/>
          </a:prstGeom>
        </p:spPr>
      </p:pic>
      <p:cxnSp>
        <p:nvCxnSpPr>
          <p:cNvPr id="9" name="Egyenes összekötő nyíllal 8"/>
          <p:cNvCxnSpPr/>
          <p:nvPr/>
        </p:nvCxnSpPr>
        <p:spPr bwMode="auto">
          <a:xfrm flipV="1">
            <a:off x="11152527" y="5017101"/>
            <a:ext cx="6624736" cy="288032"/>
          </a:xfrm>
          <a:prstGeom prst="straightConnector1">
            <a:avLst/>
          </a:prstGeom>
          <a:solidFill>
            <a:schemeClr val="accent1"/>
          </a:solidFill>
          <a:ln w="76200" cap="flat" cmpd="sng" algn="ctr">
            <a:solidFill>
              <a:srgbClr val="0066FF"/>
            </a:solidFill>
            <a:prstDash val="solid"/>
            <a:round/>
            <a:headEnd type="none" w="med" len="med"/>
            <a:tailEnd type="arrow"/>
          </a:ln>
          <a:effectLst/>
        </p:spPr>
      </p:cxnSp>
      <p:cxnSp>
        <p:nvCxnSpPr>
          <p:cNvPr id="11" name="Egyenes összekötő nyíllal 10"/>
          <p:cNvCxnSpPr/>
          <p:nvPr/>
        </p:nvCxnSpPr>
        <p:spPr bwMode="auto">
          <a:xfrm flipH="1">
            <a:off x="14493081" y="5630593"/>
            <a:ext cx="2880320" cy="5040560"/>
          </a:xfrm>
          <a:prstGeom prst="straightConnector1">
            <a:avLst/>
          </a:prstGeom>
          <a:solidFill>
            <a:schemeClr val="accent1"/>
          </a:solidFill>
          <a:ln w="76200" cap="flat" cmpd="sng" algn="ctr">
            <a:solidFill>
              <a:srgbClr val="0066FF"/>
            </a:solidFill>
            <a:prstDash val="solid"/>
            <a:round/>
            <a:headEnd type="none" w="med" len="med"/>
            <a:tailEnd type="arrow"/>
          </a:ln>
          <a:effectLst/>
        </p:spPr>
      </p:cxnSp>
    </p:spTree>
    <p:extLst>
      <p:ext uri="{BB962C8B-B14F-4D97-AF65-F5344CB8AC3E}">
        <p14:creationId xmlns:p14="http://schemas.microsoft.com/office/powerpoint/2010/main" val="2713805397"/>
      </p:ext>
    </p:extLst>
  </p:cSld>
  <p:clrMapOvr>
    <a:masterClrMapping/>
  </p:clrMapOvr>
  <p:transition spd="slow">
    <p:cut/>
  </p:transition>
</p:sld>
</file>

<file path=ppt/theme/theme1.xml><?xml version="1.0" encoding="utf-8"?>
<a:theme xmlns:a="http://schemas.openxmlformats.org/drawingml/2006/main" name="Office Theme">
  <a:themeElements>
    <a:clrScheme name="Custom 44">
      <a:dk1>
        <a:srgbClr val="5D5C5D"/>
      </a:dk1>
      <a:lt1>
        <a:srgbClr val="FFFFFF"/>
      </a:lt1>
      <a:dk2>
        <a:srgbClr val="443946"/>
      </a:dk2>
      <a:lt2>
        <a:srgbClr val="FFFFFF"/>
      </a:lt2>
      <a:accent1>
        <a:srgbClr val="4F65D9"/>
      </a:accent1>
      <a:accent2>
        <a:srgbClr val="7E8FFE"/>
      </a:accent2>
      <a:accent3>
        <a:srgbClr val="8F9FF1"/>
      </a:accent3>
      <a:accent4>
        <a:srgbClr val="F3C890"/>
      </a:accent4>
      <a:accent5>
        <a:srgbClr val="000B28"/>
      </a:accent5>
      <a:accent6>
        <a:srgbClr val="DFDFDF"/>
      </a:accent6>
      <a:hlink>
        <a:srgbClr val="F33B48"/>
      </a:hlink>
      <a:folHlink>
        <a:srgbClr val="FFC00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35673</TotalTime>
  <Words>1905</Words>
  <Application>Microsoft Office PowerPoint</Application>
  <PresentationFormat>Personalizado</PresentationFormat>
  <Paragraphs>274</Paragraphs>
  <Slides>41</Slides>
  <Notes>6</Notes>
  <HiddenSlides>0</HiddenSlides>
  <MMClips>0</MMClips>
  <ScaleCrop>false</ScaleCrop>
  <HeadingPairs>
    <vt:vector size="6" baseType="variant">
      <vt:variant>
        <vt:lpstr>Fuentes usadas</vt:lpstr>
      </vt:variant>
      <vt:variant>
        <vt:i4>15</vt:i4>
      </vt:variant>
      <vt:variant>
        <vt:lpstr>Tema</vt:lpstr>
      </vt:variant>
      <vt:variant>
        <vt:i4>2</vt:i4>
      </vt:variant>
      <vt:variant>
        <vt:lpstr>Títulos de diapositiva</vt:lpstr>
      </vt:variant>
      <vt:variant>
        <vt:i4>41</vt:i4>
      </vt:variant>
    </vt:vector>
  </HeadingPairs>
  <TitlesOfParts>
    <vt:vector size="58" baseType="lpstr">
      <vt:lpstr>Arial</vt:lpstr>
      <vt:lpstr>Arial Black</vt:lpstr>
      <vt:lpstr>Bebas Neue</vt:lpstr>
      <vt:lpstr>Calibri</vt:lpstr>
      <vt:lpstr>Calibri Light</vt:lpstr>
      <vt:lpstr>Comfortaa</vt:lpstr>
      <vt:lpstr>Franklin Gothic Book</vt:lpstr>
      <vt:lpstr>Franklin Gothic Medium Cond</vt:lpstr>
      <vt:lpstr>Lato</vt:lpstr>
      <vt:lpstr>Lato Black</vt:lpstr>
      <vt:lpstr>Lato Light</vt:lpstr>
      <vt:lpstr>Source Sans Pro Light</vt:lpstr>
      <vt:lpstr>Times New Roman</vt:lpstr>
      <vt:lpstr>Wingdings</vt:lpstr>
      <vt:lpstr>Zemke Hand ITC Mobile</vt:lpstr>
      <vt:lpstr>Office Theme</vt:lpstr>
      <vt:lpstr>Custom Design</vt:lpstr>
      <vt:lpstr>Presentación de PowerPoint</vt:lpstr>
      <vt:lpstr>Objetivos del curso</vt:lpstr>
      <vt:lpstr>MAPA DE CONCEPTO DE NEGOCIO Y CANVAS</vt:lpstr>
      <vt:lpstr>Proceso de Emprendimiento ¿Dónde nos encontramos?  </vt:lpstr>
      <vt:lpstr>MAPA</vt:lpstr>
      <vt:lpstr>Presentación de PowerPoint</vt:lpstr>
      <vt:lpstr>Itinerario del Mapa de Concepto de Negocio</vt:lpstr>
      <vt:lpstr>Software online de apoyo www.startmybusiness123.com </vt:lpstr>
      <vt:lpstr>Canvas de Modelo de negocio</vt:lpstr>
      <vt:lpstr>INVESTIGACIÓN PRELIMINAR DE MERCADO</vt:lpstr>
      <vt:lpstr>Presentación de PowerPoint</vt:lpstr>
      <vt:lpstr>Investigación Preliminar de Mercado</vt:lpstr>
      <vt:lpstr>Por qué?</vt:lpstr>
      <vt:lpstr>Proceso</vt:lpstr>
      <vt:lpstr>Entrevistar</vt:lpstr>
      <vt:lpstr>Presentación de PowerPoint</vt:lpstr>
      <vt:lpstr>Presentación de PowerPoint</vt:lpstr>
      <vt:lpstr>Paso #2. Selecciona una cabeza de playa de tu mercado</vt:lpstr>
      <vt:lpstr>Paso #2: Elige un Mercado Cabeza de Playa</vt:lpstr>
      <vt:lpstr>Selección del mercado Cabeza de Playa, “Pelando la Cebolla” </vt:lpstr>
      <vt:lpstr>Paso #3: Target de Perfil de Cliente</vt:lpstr>
      <vt:lpstr>Paso #3: Target de Perfil de Cliente</vt:lpstr>
      <vt:lpstr>Definición de Cliente Objetivo</vt:lpstr>
      <vt:lpstr>Ejemplo de Perfil de Cliente Objetivo</vt:lpstr>
      <vt:lpstr>Paso #4: Estimación del tamaño de MTA para el primer mercado</vt:lpstr>
      <vt:lpstr>Paso #4: TAM (Tamaño Alcanzable de Mercado) para  BHM</vt:lpstr>
      <vt:lpstr>Paso #5: Personaje</vt:lpstr>
      <vt:lpstr>Step #5: Personaje</vt:lpstr>
      <vt:lpstr>Ejemplo de Personaje: es buen ejemplo?</vt:lpstr>
      <vt:lpstr>Clave para el Desarrollo de Personaje</vt:lpstr>
      <vt:lpstr>El Mejor ejemplo de Personaje</vt:lpstr>
      <vt:lpstr>Paso #6: Primeros 10 Clientes</vt:lpstr>
      <vt:lpstr>Nota: Mercados de dos caras</vt:lpstr>
      <vt:lpstr>RESUMEN Y RECOMENDACIONES</vt:lpstr>
      <vt:lpstr>Resumen</vt:lpstr>
      <vt:lpstr>CONTRATO DEL EQUIPO E INFORME DE INCIDENCIAS  </vt:lpstr>
      <vt:lpstr>Creación del Equipo</vt:lpstr>
      <vt:lpstr>Equipo GMAT </vt:lpstr>
      <vt:lpstr>Equipo e-kofa</vt:lpstr>
      <vt:lpstr>Hasta luego</vt:lpstr>
      <vt:lpstr>Presentación de PowerPoint</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 Templates</dc:title>
  <dc:creator>Slidesmash</dc:creator>
  <cp:lastModifiedBy>Nieves García Pereira</cp:lastModifiedBy>
  <cp:revision>6569</cp:revision>
  <dcterms:created xsi:type="dcterms:W3CDTF">2014-11-12T21:47:38Z</dcterms:created>
  <dcterms:modified xsi:type="dcterms:W3CDTF">2021-06-07T14:18:57Z</dcterms:modified>
</cp:coreProperties>
</file>